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4"/>
  </p:notesMasterIdLst>
  <p:sldIdLst>
    <p:sldId id="256" r:id="rId2"/>
    <p:sldId id="268" r:id="rId3"/>
    <p:sldId id="269" r:id="rId4"/>
    <p:sldId id="270" r:id="rId5"/>
    <p:sldId id="271" r:id="rId6"/>
    <p:sldId id="272" r:id="rId7"/>
    <p:sldId id="257" r:id="rId8"/>
    <p:sldId id="267" r:id="rId9"/>
    <p:sldId id="258" r:id="rId10"/>
    <p:sldId id="261" r:id="rId11"/>
    <p:sldId id="284" r:id="rId12"/>
    <p:sldId id="259" r:id="rId13"/>
    <p:sldId id="262" r:id="rId14"/>
    <p:sldId id="260" r:id="rId15"/>
    <p:sldId id="280" r:id="rId16"/>
    <p:sldId id="285" r:id="rId17"/>
    <p:sldId id="278" r:id="rId18"/>
    <p:sldId id="279" r:id="rId19"/>
    <p:sldId id="273" r:id="rId20"/>
    <p:sldId id="282" r:id="rId21"/>
    <p:sldId id="283" r:id="rId22"/>
    <p:sldId id="281" r:id="rId23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7213"/>
    <p:restoredTop sz="94718"/>
  </p:normalViewPr>
  <p:slideViewPr>
    <p:cSldViewPr snapToGrid="0" snapToObjects="1">
      <p:cViewPr>
        <p:scale>
          <a:sx n="79" d="100"/>
          <a:sy n="79" d="100"/>
        </p:scale>
        <p:origin x="-160" y="4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notesMaster" Target="notesMasters/notesMaster1.xml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53BDD-4B6F-4545-BAD7-07E2FEF6A638}" type="datetimeFigureOut">
              <a:rPr lang="fr-FR" smtClean="0"/>
              <a:t>26/03/2019</a:t>
            </a:fld>
            <a:endParaRPr lang="fr-FR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FD910D-D729-E540-A85F-4133B9E88A7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039517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B9A4255-8C0B-8549-993D-D25FFAAA83FB}" type="slidenum">
              <a:rPr lang="fr-FR" altLang="fr-FR"/>
              <a:pPr/>
              <a:t>2</a:t>
            </a:fld>
            <a:endParaRPr lang="fr-FR" altLang="fr-FR"/>
          </a:p>
        </p:txBody>
      </p:sp>
      <p:sp>
        <p:nvSpPr>
          <p:cNvPr id="3891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3891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marL="215900" indent="-214313" eaLnBrk="1">
              <a:spcBef>
                <a:spcPct val="0"/>
              </a:spcBef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</a:pPr>
            <a:endParaRPr lang="fr-FR" altLang="fr-FR" sz="2000" dirty="0">
              <a:latin typeface="Arial" charset="0"/>
              <a:ea typeface="Source Han Sans CN Regular" charset="0"/>
              <a:cs typeface="Source Han Sans CN Regular" charset="0"/>
            </a:endParaRPr>
          </a:p>
        </p:txBody>
      </p:sp>
      <p:sp>
        <p:nvSpPr>
          <p:cNvPr id="38915" name="Text Box 3"/>
          <p:cNvSpPr txBox="1">
            <a:spLocks noChangeArrowheads="1"/>
          </p:cNvSpPr>
          <p:nvPr/>
        </p:nvSpPr>
        <p:spPr bwMode="auto">
          <a:xfrm>
            <a:off x="4278313" y="10156825"/>
            <a:ext cx="3279775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rgbClr val="FFFFFF"/>
                </a:solidFill>
                <a:latin typeface="Arial" charset="0"/>
                <a:ea typeface="Source Han Sans CN Regular" charset="0"/>
                <a:cs typeface="Source Han Sans CN Regular" charset="0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rgbClr val="FFFFFF"/>
                </a:solidFill>
                <a:latin typeface="Arial" charset="0"/>
                <a:ea typeface="Source Han Sans CN Regular" charset="0"/>
                <a:cs typeface="Source Han Sans CN Regular" charset="0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rgbClr val="FFFFFF"/>
                </a:solidFill>
                <a:latin typeface="Arial" charset="0"/>
                <a:ea typeface="Source Han Sans CN Regular" charset="0"/>
                <a:cs typeface="Source Han Sans CN Regular" charset="0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rgbClr val="FFFFFF"/>
                </a:solidFill>
                <a:latin typeface="Arial" charset="0"/>
                <a:ea typeface="Source Han Sans CN Regular" charset="0"/>
                <a:cs typeface="Source Han Sans CN Regular" charset="0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rgbClr val="FFFFFF"/>
                </a:solidFill>
                <a:latin typeface="Arial" charset="0"/>
                <a:ea typeface="Source Han Sans CN Regular" charset="0"/>
                <a:cs typeface="Source Han Sans CN Regular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rgbClr val="FFFFFF"/>
                </a:solidFill>
                <a:latin typeface="Arial" charset="0"/>
                <a:ea typeface="Source Han Sans CN Regular" charset="0"/>
                <a:cs typeface="Source Han Sans CN Regular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rgbClr val="FFFFFF"/>
                </a:solidFill>
                <a:latin typeface="Arial" charset="0"/>
                <a:ea typeface="Source Han Sans CN Regular" charset="0"/>
                <a:cs typeface="Source Han Sans CN Regular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rgbClr val="FFFFFF"/>
                </a:solidFill>
                <a:latin typeface="Arial" charset="0"/>
                <a:ea typeface="Source Han Sans CN Regular" charset="0"/>
                <a:cs typeface="Source Han Sans CN Regular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rgbClr val="FFFFFF"/>
                </a:solidFill>
                <a:latin typeface="Arial" charset="0"/>
                <a:ea typeface="Source Han Sans CN Regular" charset="0"/>
                <a:cs typeface="Source Han Sans CN Regular" charset="0"/>
              </a:defRPr>
            </a:lvl9pPr>
          </a:lstStyle>
          <a:p>
            <a:pPr algn="r" hangingPunct="1">
              <a:lnSpc>
                <a:spcPct val="100000"/>
              </a:lnSpc>
            </a:pPr>
            <a:fld id="{EBDD5C5D-F79C-2F4E-BF3F-4AEE987054F0}" type="slidenum">
              <a:rPr lang="fr-FR" altLang="fr-FR" sz="1400">
                <a:solidFill>
                  <a:srgbClr val="000000"/>
                </a:solidFill>
                <a:latin typeface="Times New Roman" charset="0"/>
                <a:ea typeface="+mn-ea" charset="0"/>
                <a:cs typeface="+mn-ea" charset="0"/>
              </a:rPr>
              <a:pPr algn="r" hangingPunct="1">
                <a:lnSpc>
                  <a:spcPct val="100000"/>
                </a:lnSpc>
              </a:pPr>
              <a:t>2</a:t>
            </a:fld>
            <a:endParaRPr lang="fr-FR" altLang="fr-FR" sz="1400">
              <a:solidFill>
                <a:srgbClr val="000000"/>
              </a:solidFill>
              <a:latin typeface="Times New Roman" charset="0"/>
              <a:ea typeface="+mn-ea" charset="0"/>
              <a:cs typeface="+mn-e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93053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FD910D-D729-E540-A85F-4133B9E88A7B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310564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FD910D-D729-E540-A85F-4133B9E88A7B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849232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FD910D-D729-E540-A85F-4133B9E88A7B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32956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Cliquez pour modifier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FB9B8C-F363-3344-9752-D0049E491416}" type="datetimeFigureOut">
              <a:rPr lang="fr-FR" smtClean="0"/>
              <a:t>26/03/2019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5F9E-6D86-3B49-9926-0013E51AC176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FB9B8C-F363-3344-9752-D0049E491416}" type="datetimeFigureOut">
              <a:rPr lang="fr-FR" smtClean="0"/>
              <a:t>26/03/2019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5F9E-6D86-3B49-9926-0013E51AC176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FB9B8C-F363-3344-9752-D0049E491416}" type="datetimeFigureOut">
              <a:rPr lang="fr-FR" smtClean="0"/>
              <a:t>26/03/2019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5F9E-6D86-3B49-9926-0013E51AC176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FB9B8C-F363-3344-9752-D0049E491416}" type="datetimeFigureOut">
              <a:rPr lang="fr-FR" smtClean="0"/>
              <a:t>26/03/2019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5F9E-6D86-3B49-9926-0013E51AC176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FB9B8C-F363-3344-9752-D0049E491416}" type="datetimeFigureOut">
              <a:rPr lang="fr-FR" smtClean="0"/>
              <a:t>26/03/2019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5F9E-6D86-3B49-9926-0013E51AC176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FB9B8C-F363-3344-9752-D0049E491416}" type="datetimeFigureOut">
              <a:rPr lang="fr-FR" smtClean="0"/>
              <a:t>26/03/2019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5F9E-6D86-3B49-9926-0013E51AC176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FB9B8C-F363-3344-9752-D0049E491416}" type="datetimeFigureOut">
              <a:rPr lang="fr-FR" smtClean="0"/>
              <a:t>26/03/2019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5F9E-6D86-3B49-9926-0013E51AC176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FB9B8C-F363-3344-9752-D0049E491416}" type="datetimeFigureOut">
              <a:rPr lang="fr-FR" smtClean="0"/>
              <a:t>26/03/2019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5F9E-6D86-3B49-9926-0013E51AC176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FB9B8C-F363-3344-9752-D0049E491416}" type="datetimeFigureOut">
              <a:rPr lang="fr-FR" smtClean="0"/>
              <a:t>26/03/2019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5F9E-6D86-3B49-9926-0013E51AC176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FB9B8C-F363-3344-9752-D0049E491416}" type="datetimeFigureOut">
              <a:rPr lang="fr-FR" smtClean="0"/>
              <a:t>26/03/2019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5F9E-6D86-3B49-9926-0013E51AC176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Faire glisser l'image vers l'espace réservé ou cliquer sur l'icône pour l'ajouter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FB9B8C-F363-3344-9752-D0049E491416}" type="datetimeFigureOut">
              <a:rPr lang="fr-FR" smtClean="0"/>
              <a:t>26/03/2019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5F9E-6D86-3B49-9926-0013E51AC176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FB9B8C-F363-3344-9752-D0049E491416}" type="datetimeFigureOut">
              <a:rPr lang="fr-FR" smtClean="0"/>
              <a:t>26/03/2019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6C5F9E-6D86-3B49-9926-0013E51AC17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0292471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4" Type="http://schemas.openxmlformats.org/officeDocument/2006/relationships/image" Target="../media/image8.gi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smtClean="0"/>
              <a:t>L’astronomie gamma et ses émissions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32692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sursauts gamma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8602" y="2730144"/>
            <a:ext cx="4727170" cy="3372046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9543828" y="2056787"/>
            <a:ext cx="20970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mtClean="0"/>
              <a:t>Effondrement d’étoiles massives</a:t>
            </a:r>
            <a:endParaRPr lang="fr-FR" dirty="0"/>
          </a:p>
        </p:txBody>
      </p:sp>
      <p:sp>
        <p:nvSpPr>
          <p:cNvPr id="5" name="ZoneTexte 4"/>
          <p:cNvSpPr txBox="1"/>
          <p:nvPr/>
        </p:nvSpPr>
        <p:spPr>
          <a:xfrm>
            <a:off x="838200" y="2056788"/>
            <a:ext cx="21308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Fusion </a:t>
            </a:r>
            <a:r>
              <a:rPr lang="fr-FR" smtClean="0"/>
              <a:t>d’objets compacts</a:t>
            </a:r>
            <a:endParaRPr lang="fr-FR" dirty="0"/>
          </a:p>
        </p:txBody>
      </p:sp>
      <p:sp>
        <p:nvSpPr>
          <p:cNvPr id="6" name="ZoneTexte 5"/>
          <p:cNvSpPr txBox="1"/>
          <p:nvPr/>
        </p:nvSpPr>
        <p:spPr>
          <a:xfrm>
            <a:off x="4708819" y="1909385"/>
            <a:ext cx="4143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2 types de sursaut gamma</a:t>
            </a: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58" y="3495855"/>
            <a:ext cx="3113089" cy="230368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847591" y="6016035"/>
            <a:ext cx="2203329" cy="4167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/>
          <p:cNvSpPr/>
          <p:nvPr/>
        </p:nvSpPr>
        <p:spPr>
          <a:xfrm>
            <a:off x="3613557" y="4747025"/>
            <a:ext cx="204819" cy="13854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9328" y="3275433"/>
            <a:ext cx="2706287" cy="2338232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-35590" y="3495854"/>
            <a:ext cx="514360" cy="23036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11872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sursauts gamma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7242" y="1845127"/>
            <a:ext cx="5938158" cy="4453619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9829800" y="2381258"/>
            <a:ext cx="2362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Jet </a:t>
            </a:r>
            <a:r>
              <a:rPr lang="fr-FR" smtClean="0"/>
              <a:t>de particules ultra relativistes</a:t>
            </a:r>
            <a:endParaRPr lang="fr-FR"/>
          </a:p>
        </p:txBody>
      </p:sp>
      <p:sp>
        <p:nvSpPr>
          <p:cNvPr id="6" name="ZoneTexte 5"/>
          <p:cNvSpPr txBox="1"/>
          <p:nvPr/>
        </p:nvSpPr>
        <p:spPr>
          <a:xfrm>
            <a:off x="9388930" y="4024987"/>
            <a:ext cx="2362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Objet compact (étoile à neutron ou </a:t>
            </a:r>
            <a:r>
              <a:rPr lang="fr-FR" smtClean="0"/>
              <a:t>trou noir)</a:t>
            </a:r>
            <a:endParaRPr lang="fr-FR"/>
          </a:p>
        </p:txBody>
      </p:sp>
      <p:sp>
        <p:nvSpPr>
          <p:cNvPr id="7" name="ZoneTexte 6"/>
          <p:cNvSpPr txBox="1"/>
          <p:nvPr/>
        </p:nvSpPr>
        <p:spPr>
          <a:xfrm>
            <a:off x="979714" y="3356206"/>
            <a:ext cx="2362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Cocon de </a:t>
            </a:r>
            <a:r>
              <a:rPr lang="fr-FR" smtClean="0"/>
              <a:t>matière chauffée</a:t>
            </a:r>
            <a:endParaRPr lang="fr-FR"/>
          </a:p>
        </p:txBody>
      </p:sp>
      <p:cxnSp>
        <p:nvCxnSpPr>
          <p:cNvPr id="9" name="Connecteur droit avec flèche 8"/>
          <p:cNvCxnSpPr/>
          <p:nvPr/>
        </p:nvCxnSpPr>
        <p:spPr>
          <a:xfrm>
            <a:off x="2857500" y="3624943"/>
            <a:ext cx="2237014" cy="446993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avec flèche 9"/>
          <p:cNvCxnSpPr/>
          <p:nvPr/>
        </p:nvCxnSpPr>
        <p:spPr>
          <a:xfrm flipH="1" flipV="1">
            <a:off x="6172200" y="4071936"/>
            <a:ext cx="3107872" cy="199338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avec flèche 12"/>
          <p:cNvCxnSpPr>
            <a:stCxn id="5" idx="1"/>
          </p:cNvCxnSpPr>
          <p:nvPr/>
        </p:nvCxnSpPr>
        <p:spPr>
          <a:xfrm flipH="1" flipV="1">
            <a:off x="8694965" y="2696255"/>
            <a:ext cx="1134835" cy="8169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ZoneTexte 2"/>
          <p:cNvSpPr txBox="1"/>
          <p:nvPr/>
        </p:nvSpPr>
        <p:spPr>
          <a:xfrm>
            <a:off x="3820886" y="6449786"/>
            <a:ext cx="395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mtClean="0"/>
              <a:t>Vue d’artiste d’un sursaut </a:t>
            </a:r>
            <a:r>
              <a:rPr lang="fr-FR" dirty="0" err="1" smtClean="0"/>
              <a:t>gmma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77644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noyaux actifs de galaxies</a:t>
            </a:r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0692" y="1690688"/>
            <a:ext cx="7077075" cy="4581525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609600" y="2211350"/>
            <a:ext cx="40410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fr-FR" dirty="0" smtClean="0"/>
              <a:t>Trou noir super massifs au centre de certaines galaxies (10%)</a:t>
            </a:r>
            <a:endParaRPr lang="fr-FR" dirty="0"/>
          </a:p>
        </p:txBody>
      </p:sp>
      <p:sp>
        <p:nvSpPr>
          <p:cNvPr id="6" name="ZoneTexte 5"/>
          <p:cNvSpPr txBox="1"/>
          <p:nvPr/>
        </p:nvSpPr>
        <p:spPr>
          <a:xfrm>
            <a:off x="2173862" y="4215226"/>
            <a:ext cx="21160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Jets d’émission</a:t>
            </a:r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1813047" y="3638004"/>
            <a:ext cx="21160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mtClean="0"/>
              <a:t>Disque d’accrétion</a:t>
            </a:r>
            <a:endParaRPr lang="fr-FR" dirty="0"/>
          </a:p>
        </p:txBody>
      </p:sp>
      <p:cxnSp>
        <p:nvCxnSpPr>
          <p:cNvPr id="9" name="Connecteur droit avec flèche 8"/>
          <p:cNvCxnSpPr>
            <a:stCxn id="7" idx="3"/>
          </p:cNvCxnSpPr>
          <p:nvPr/>
        </p:nvCxnSpPr>
        <p:spPr>
          <a:xfrm>
            <a:off x="3929062" y="3822670"/>
            <a:ext cx="176835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avec flèche 9"/>
          <p:cNvCxnSpPr/>
          <p:nvPr/>
        </p:nvCxnSpPr>
        <p:spPr>
          <a:xfrm>
            <a:off x="3766515" y="4399892"/>
            <a:ext cx="1719885" cy="184666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avec flèche 11"/>
          <p:cNvCxnSpPr/>
          <p:nvPr/>
        </p:nvCxnSpPr>
        <p:spPr>
          <a:xfrm flipV="1">
            <a:off x="3790749" y="3005348"/>
            <a:ext cx="2056466" cy="1356209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9528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noyaux actifs de galaxies</a:t>
            </a:r>
            <a:endParaRPr lang="fr-FR" dirty="0"/>
          </a:p>
        </p:txBody>
      </p:sp>
      <p:sp>
        <p:nvSpPr>
          <p:cNvPr id="3" name="ZoneTexte 2"/>
          <p:cNvSpPr txBox="1"/>
          <p:nvPr/>
        </p:nvSpPr>
        <p:spPr>
          <a:xfrm>
            <a:off x="1181686" y="1690688"/>
            <a:ext cx="3024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Les </a:t>
            </a:r>
            <a:r>
              <a:rPr lang="fr-FR" smtClean="0"/>
              <a:t>processus d’émission</a:t>
            </a:r>
            <a:endParaRPr lang="fr-FR"/>
          </a:p>
        </p:txBody>
      </p:sp>
      <p:sp>
        <p:nvSpPr>
          <p:cNvPr id="6" name="ZoneTexte 5"/>
          <p:cNvSpPr txBox="1"/>
          <p:nvPr/>
        </p:nvSpPr>
        <p:spPr>
          <a:xfrm>
            <a:off x="1751290" y="3385583"/>
            <a:ext cx="79152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smtClean="0"/>
              <a:t>Voir le </a:t>
            </a:r>
            <a:r>
              <a:rPr lang="fr-FR" sz="2800" smtClean="0"/>
              <a:t>cours consacré aux noyaux actifs de galaxies</a:t>
            </a:r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6151152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pulsars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4856" y="1404257"/>
            <a:ext cx="5243702" cy="3405493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7985220" y="5078437"/>
            <a:ext cx="3771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Pulsar </a:t>
            </a:r>
            <a:r>
              <a:rPr lang="fr-FR" dirty="0"/>
              <a:t>d</a:t>
            </a:r>
            <a:r>
              <a:rPr lang="fr-FR" dirty="0" smtClean="0"/>
              <a:t>u Crabe et sa nébuleuse</a:t>
            </a:r>
            <a:endParaRPr lang="fr-FR" dirty="0"/>
          </a:p>
        </p:txBody>
      </p:sp>
      <p:sp>
        <p:nvSpPr>
          <p:cNvPr id="5" name="ZoneTexte 4"/>
          <p:cNvSpPr txBox="1"/>
          <p:nvPr/>
        </p:nvSpPr>
        <p:spPr>
          <a:xfrm>
            <a:off x="838200" y="2333561"/>
            <a:ext cx="59637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fr-FR" dirty="0" smtClean="0"/>
              <a:t>Etoile à neutron (cadavre d’étoile) en rotation rapide qui émet des ondes électromagnétiques à ses pôles </a:t>
            </a:r>
            <a:r>
              <a:rPr lang="fr-FR" dirty="0" smtClean="0"/>
              <a:t>magnétique.</a:t>
            </a:r>
            <a:endParaRPr lang="fr-FR" dirty="0"/>
          </a:p>
        </p:txBody>
      </p:sp>
      <p:sp>
        <p:nvSpPr>
          <p:cNvPr id="6" name="ZoneTexte 5"/>
          <p:cNvSpPr txBox="1"/>
          <p:nvPr/>
        </p:nvSpPr>
        <p:spPr>
          <a:xfrm>
            <a:off x="838200" y="3997842"/>
            <a:ext cx="60758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fr-FR" dirty="0"/>
              <a:t>Les périodes des pulsars sont </a:t>
            </a:r>
            <a:r>
              <a:rPr lang="fr-FR" dirty="0" smtClean="0"/>
              <a:t>très </a:t>
            </a:r>
            <a:r>
              <a:rPr lang="fr-FR" dirty="0"/>
              <a:t>brèves : la plus longue est de </a:t>
            </a:r>
            <a:r>
              <a:rPr lang="fr-FR" dirty="0" smtClean="0"/>
              <a:t>4s, </a:t>
            </a:r>
            <a:r>
              <a:rPr lang="fr-FR" dirty="0"/>
              <a:t>et la plus courte est celle du pulsar du Crabe : </a:t>
            </a:r>
            <a:r>
              <a:rPr lang="fr-FR" dirty="0" smtClean="0"/>
              <a:t>0,033s.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209393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La matière noire</a:t>
            </a:r>
            <a:endParaRPr lang="fr-FR" dirty="0"/>
          </a:p>
        </p:txBody>
      </p:sp>
      <p:sp>
        <p:nvSpPr>
          <p:cNvPr id="4" name="ZoneTexte 3"/>
          <p:cNvSpPr txBox="1"/>
          <p:nvPr/>
        </p:nvSpPr>
        <p:spPr>
          <a:xfrm>
            <a:off x="1212112" y="1977656"/>
            <a:ext cx="4257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Annihilation de matière noire</a:t>
            </a:r>
            <a:endParaRPr lang="fr-FR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5693" y="1159327"/>
            <a:ext cx="4908107" cy="3964912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1538683" y="3426395"/>
            <a:ext cx="52335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fr-FR" dirty="0" smtClean="0"/>
              <a:t>Production de particules détectables par nos instruments (directement ou indirectement)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906617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2334985" y="2204358"/>
            <a:ext cx="762544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0" smtClean="0"/>
              <a:t>Des questions ?</a:t>
            </a:r>
            <a:endParaRPr lang="fr-FR" sz="8000"/>
          </a:p>
        </p:txBody>
      </p:sp>
    </p:spTree>
    <p:extLst>
      <p:ext uri="{BB962C8B-B14F-4D97-AF65-F5344CB8AC3E}">
        <p14:creationId xmlns:p14="http://schemas.microsoft.com/office/powerpoint/2010/main" val="17848112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Exercice</a:t>
            </a:r>
            <a:endParaRPr lang="fr-FR" dirty="0"/>
          </a:p>
        </p:txBody>
      </p:sp>
      <p:sp>
        <p:nvSpPr>
          <p:cNvPr id="4" name="Rectangle 3"/>
          <p:cNvSpPr/>
          <p:nvPr/>
        </p:nvSpPr>
        <p:spPr>
          <a:xfrm>
            <a:off x="838200" y="1690688"/>
            <a:ext cx="1115703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>
                <a:latin typeface="SFRM1095" charset="0"/>
              </a:rPr>
              <a:t>En 1977, les astrophysiciens </a:t>
            </a:r>
            <a:r>
              <a:rPr lang="fr-FR" dirty="0" err="1">
                <a:latin typeface="SFRM1095" charset="0"/>
              </a:rPr>
              <a:t>détectent</a:t>
            </a:r>
            <a:r>
              <a:rPr lang="fr-FR" dirty="0">
                <a:latin typeface="SFRM1095" charset="0"/>
              </a:rPr>
              <a:t> le rayonnement synchrotron </a:t>
            </a:r>
            <a:r>
              <a:rPr lang="fr-FR" dirty="0" err="1">
                <a:latin typeface="SFRM1095" charset="0"/>
              </a:rPr>
              <a:t>émis</a:t>
            </a:r>
            <a:r>
              <a:rPr lang="fr-FR" dirty="0">
                <a:latin typeface="SFRM1095" charset="0"/>
              </a:rPr>
              <a:t> par un jet d’</a:t>
            </a:r>
            <a:r>
              <a:rPr lang="fr-FR" dirty="0" err="1">
                <a:latin typeface="SFRM1095" charset="0"/>
              </a:rPr>
              <a:t>électrons</a:t>
            </a:r>
            <a:r>
              <a:rPr lang="fr-FR" dirty="0">
                <a:latin typeface="SFRM1095" charset="0"/>
              </a:rPr>
              <a:t> relativistes issu de la radiosource </a:t>
            </a:r>
            <a:r>
              <a:rPr lang="fr-FR" dirty="0">
                <a:latin typeface="CMR10" charset="0"/>
              </a:rPr>
              <a:t>3</a:t>
            </a:r>
            <a:r>
              <a:rPr lang="fr-FR" dirty="0">
                <a:latin typeface="CMMI10" charset="0"/>
              </a:rPr>
              <a:t>C </a:t>
            </a:r>
            <a:r>
              <a:rPr lang="fr-FR" dirty="0">
                <a:latin typeface="CMR10" charset="0"/>
              </a:rPr>
              <a:t>273</a:t>
            </a:r>
            <a:r>
              <a:rPr lang="fr-FR" dirty="0">
                <a:latin typeface="SFRM1095" charset="0"/>
              </a:rPr>
              <a:t>. Le suivi du jet sur la </a:t>
            </a:r>
            <a:r>
              <a:rPr lang="fr-FR" dirty="0" err="1">
                <a:latin typeface="SFRM1095" charset="0"/>
              </a:rPr>
              <a:t>sphère</a:t>
            </a:r>
            <a:r>
              <a:rPr lang="fr-FR" dirty="0">
                <a:latin typeface="SFRM1095" charset="0"/>
              </a:rPr>
              <a:t> </a:t>
            </a:r>
            <a:r>
              <a:rPr lang="fr-FR" dirty="0" err="1">
                <a:latin typeface="SFRM1095" charset="0"/>
              </a:rPr>
              <a:t>céleste</a:t>
            </a:r>
            <a:r>
              <a:rPr lang="fr-FR" dirty="0">
                <a:latin typeface="SFRM1095" charset="0"/>
              </a:rPr>
              <a:t> montre un </a:t>
            </a:r>
            <a:r>
              <a:rPr lang="fr-FR" dirty="0" err="1">
                <a:latin typeface="SFRM1095" charset="0"/>
              </a:rPr>
              <a:t>dépla</a:t>
            </a:r>
            <a:r>
              <a:rPr lang="fr-FR" dirty="0">
                <a:latin typeface="SFRM1095" charset="0"/>
              </a:rPr>
              <a:t>- </a:t>
            </a:r>
            <a:r>
              <a:rPr lang="fr-FR" dirty="0" err="1">
                <a:latin typeface="SFRM1095" charset="0"/>
              </a:rPr>
              <a:t>cement</a:t>
            </a:r>
            <a:r>
              <a:rPr lang="fr-FR" dirty="0">
                <a:latin typeface="SFRM1095" charset="0"/>
              </a:rPr>
              <a:t> de 0.0022 secondes d’arc par an, ce qui implique une vitesse </a:t>
            </a:r>
            <a:r>
              <a:rPr lang="fr-FR" dirty="0">
                <a:latin typeface="SFTI1095" charset="0"/>
              </a:rPr>
              <a:t>apparente </a:t>
            </a:r>
            <a:r>
              <a:rPr lang="fr-FR" dirty="0" err="1">
                <a:latin typeface="CMMI10" charset="0"/>
              </a:rPr>
              <a:t>v</a:t>
            </a:r>
            <a:r>
              <a:rPr lang="fr-FR" sz="1100" dirty="0" err="1">
                <a:latin typeface="SFRM0800" charset="0"/>
              </a:rPr>
              <a:t>app</a:t>
            </a:r>
            <a:r>
              <a:rPr lang="fr-FR" sz="1100" dirty="0">
                <a:latin typeface="SFRM0800" charset="0"/>
              </a:rPr>
              <a:t>. </a:t>
            </a:r>
            <a:r>
              <a:rPr lang="fr-FR" dirty="0">
                <a:latin typeface="CMR10" charset="0"/>
              </a:rPr>
              <a:t>= 10 </a:t>
            </a:r>
            <a:r>
              <a:rPr lang="fr-FR" dirty="0">
                <a:latin typeface="CMMI10" charset="0"/>
              </a:rPr>
              <a:t>c </a:t>
            </a:r>
            <a:r>
              <a:rPr lang="fr-FR" dirty="0">
                <a:latin typeface="SFRM1095" charset="0"/>
              </a:rPr>
              <a:t>à la distance </a:t>
            </a:r>
            <a:r>
              <a:rPr lang="fr-FR" dirty="0">
                <a:latin typeface="CMMI10" charset="0"/>
              </a:rPr>
              <a:t>L </a:t>
            </a:r>
            <a:r>
              <a:rPr lang="fr-FR" dirty="0">
                <a:latin typeface="CMSY10" charset="0"/>
              </a:rPr>
              <a:t>∼ </a:t>
            </a:r>
            <a:r>
              <a:rPr lang="fr-FR" dirty="0">
                <a:latin typeface="CMR10" charset="0"/>
              </a:rPr>
              <a:t>600 </a:t>
            </a:r>
            <a:r>
              <a:rPr lang="fr-FR" dirty="0" err="1">
                <a:latin typeface="SFRM1095" charset="0"/>
              </a:rPr>
              <a:t>Mpc</a:t>
            </a:r>
            <a:r>
              <a:rPr lang="fr-FR" dirty="0">
                <a:latin typeface="SFRM1095" charset="0"/>
              </a:rPr>
              <a:t> de la radiosource </a:t>
            </a:r>
            <a:endParaRPr lang="fr-FR" dirty="0"/>
          </a:p>
        </p:txBody>
      </p:sp>
      <p:sp>
        <p:nvSpPr>
          <p:cNvPr id="5" name="Rectangle 4"/>
          <p:cNvSpPr/>
          <p:nvPr/>
        </p:nvSpPr>
        <p:spPr>
          <a:xfrm>
            <a:off x="661686" y="2614018"/>
            <a:ext cx="1133354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>
                <a:latin typeface="SFRM1095" charset="0"/>
              </a:rPr>
              <a:t>Ce </a:t>
            </a:r>
            <a:r>
              <a:rPr lang="fr-FR" dirty="0" err="1">
                <a:latin typeface="SFRM1095" charset="0"/>
              </a:rPr>
              <a:t>résultat</a:t>
            </a:r>
            <a:r>
              <a:rPr lang="fr-FR" dirty="0">
                <a:latin typeface="SFRM1095" charset="0"/>
              </a:rPr>
              <a:t> paradoxal remettrait-il en cause le postulat de la </a:t>
            </a:r>
            <a:r>
              <a:rPr lang="fr-FR" dirty="0" err="1">
                <a:latin typeface="SFRM1095" charset="0"/>
              </a:rPr>
              <a:t>relativite</a:t>
            </a:r>
            <a:r>
              <a:rPr lang="fr-FR" dirty="0">
                <a:latin typeface="SFRM1095" charset="0"/>
              </a:rPr>
              <a:t>́ restreinte selon lequel la vitesse de la </a:t>
            </a:r>
            <a:r>
              <a:rPr lang="fr-FR" dirty="0" err="1">
                <a:latin typeface="SFRM1095" charset="0"/>
              </a:rPr>
              <a:t>lumière</a:t>
            </a:r>
            <a:r>
              <a:rPr lang="fr-FR" dirty="0">
                <a:latin typeface="SFRM1095" charset="0"/>
              </a:rPr>
              <a:t> est une limite absolue ? </a:t>
            </a:r>
            <a:endParaRPr lang="fr-FR" dirty="0"/>
          </a:p>
          <a:p>
            <a:r>
              <a:rPr lang="fr-FR" dirty="0">
                <a:latin typeface="SFRM1095" charset="0"/>
              </a:rPr>
              <a:t>Pour </a:t>
            </a:r>
            <a:r>
              <a:rPr lang="fr-FR" dirty="0" err="1">
                <a:latin typeface="SFRM1095" charset="0"/>
              </a:rPr>
              <a:t>répondre</a:t>
            </a:r>
            <a:r>
              <a:rPr lang="fr-FR" dirty="0">
                <a:latin typeface="SFRM1095" charset="0"/>
              </a:rPr>
              <a:t> à cette question, </a:t>
            </a:r>
            <a:r>
              <a:rPr lang="fr-FR" dirty="0" err="1">
                <a:latin typeface="SFRM1095" charset="0"/>
              </a:rPr>
              <a:t>considérons</a:t>
            </a:r>
            <a:r>
              <a:rPr lang="fr-FR" dirty="0">
                <a:latin typeface="SFRM1095" charset="0"/>
              </a:rPr>
              <a:t> le </a:t>
            </a:r>
            <a:r>
              <a:rPr lang="fr-FR" dirty="0" err="1">
                <a:latin typeface="SFRM1095" charset="0"/>
              </a:rPr>
              <a:t>modèle</a:t>
            </a:r>
            <a:r>
              <a:rPr lang="fr-FR" dirty="0">
                <a:latin typeface="SFRM1095" charset="0"/>
              </a:rPr>
              <a:t> simple de la </a:t>
            </a:r>
            <a:r>
              <a:rPr lang="fr-FR" dirty="0">
                <a:latin typeface="SFCC1095" charset="0"/>
              </a:rPr>
              <a:t>Fig. </a:t>
            </a:r>
            <a:r>
              <a:rPr lang="fr-FR" dirty="0">
                <a:latin typeface="SFRM1095" charset="0"/>
              </a:rPr>
              <a:t>1. Un physicien </a:t>
            </a:r>
            <a:r>
              <a:rPr lang="fr-FR" dirty="0">
                <a:latin typeface="CMSY10" charset="0"/>
              </a:rPr>
              <a:t>O </a:t>
            </a:r>
            <a:r>
              <a:rPr lang="fr-FR" dirty="0">
                <a:latin typeface="SFRM1095" charset="0"/>
              </a:rPr>
              <a:t>observe le mouvement d’une particule </a:t>
            </a:r>
            <a:r>
              <a:rPr lang="fr-FR" dirty="0">
                <a:latin typeface="CMSY10" charset="0"/>
              </a:rPr>
              <a:t>P </a:t>
            </a:r>
            <a:r>
              <a:rPr lang="fr-FR" dirty="0" err="1">
                <a:latin typeface="SFRM1095" charset="0"/>
              </a:rPr>
              <a:t>située</a:t>
            </a:r>
            <a:r>
              <a:rPr lang="fr-FR" dirty="0">
                <a:latin typeface="SFRM1095" charset="0"/>
              </a:rPr>
              <a:t> à une distance </a:t>
            </a:r>
            <a:r>
              <a:rPr lang="fr-FR" dirty="0">
                <a:latin typeface="CMMI10" charset="0"/>
              </a:rPr>
              <a:t>L </a:t>
            </a:r>
            <a:r>
              <a:rPr lang="fr-FR" dirty="0">
                <a:latin typeface="SFRM1095" charset="0"/>
              </a:rPr>
              <a:t>de O, origine du </a:t>
            </a:r>
            <a:r>
              <a:rPr lang="fr-FR" dirty="0" err="1">
                <a:latin typeface="SFRM1095" charset="0"/>
              </a:rPr>
              <a:t>repère</a:t>
            </a:r>
            <a:r>
              <a:rPr lang="fr-FR" dirty="0">
                <a:latin typeface="SFRM1095" charset="0"/>
              </a:rPr>
              <a:t> utilisé par </a:t>
            </a:r>
            <a:r>
              <a:rPr lang="fr-FR" dirty="0">
                <a:latin typeface="CMSY10" charset="0"/>
              </a:rPr>
              <a:t>O</a:t>
            </a:r>
            <a:r>
              <a:rPr lang="fr-FR" dirty="0">
                <a:latin typeface="SFRM1095" charset="0"/>
              </a:rPr>
              <a:t>. La particule parcourt une droite faisant un angle </a:t>
            </a:r>
            <a:r>
              <a:rPr lang="fr-FR" dirty="0" err="1">
                <a:latin typeface="CMMI10" charset="0"/>
              </a:rPr>
              <a:t>θ</a:t>
            </a:r>
            <a:r>
              <a:rPr lang="fr-FR" dirty="0">
                <a:latin typeface="CMMI10" charset="0"/>
              </a:rPr>
              <a:t> </a:t>
            </a:r>
            <a:r>
              <a:rPr lang="fr-FR" dirty="0">
                <a:latin typeface="SFRM1095" charset="0"/>
              </a:rPr>
              <a:t>avec </a:t>
            </a:r>
            <a:r>
              <a:rPr lang="fr-FR" dirty="0" err="1">
                <a:latin typeface="CMMI10" charset="0"/>
              </a:rPr>
              <a:t>Oy</a:t>
            </a:r>
            <a:r>
              <a:rPr lang="fr-FR" dirty="0">
                <a:latin typeface="CMMI10" charset="0"/>
              </a:rPr>
              <a:t> </a:t>
            </a:r>
            <a:r>
              <a:rPr lang="fr-FR" dirty="0">
                <a:latin typeface="SFRM1095" charset="0"/>
              </a:rPr>
              <a:t>à vitesse constante </a:t>
            </a:r>
            <a:r>
              <a:rPr lang="fr-FR" dirty="0">
                <a:latin typeface="CMMI10" charset="0"/>
              </a:rPr>
              <a:t>v</a:t>
            </a:r>
            <a:r>
              <a:rPr lang="fr-FR" dirty="0">
                <a:latin typeface="SFRM1095" charset="0"/>
              </a:rPr>
              <a:t>. Lorsque </a:t>
            </a:r>
            <a:r>
              <a:rPr lang="fr-FR" dirty="0">
                <a:latin typeface="CMSY10" charset="0"/>
              </a:rPr>
              <a:t>P </a:t>
            </a:r>
            <a:r>
              <a:rPr lang="fr-FR" dirty="0">
                <a:latin typeface="SFRM1095" charset="0"/>
              </a:rPr>
              <a:t>coupe l’axe </a:t>
            </a:r>
            <a:r>
              <a:rPr lang="fr-FR" dirty="0" err="1">
                <a:latin typeface="CMMI10" charset="0"/>
              </a:rPr>
              <a:t>Oy</a:t>
            </a:r>
            <a:r>
              <a:rPr lang="fr-FR" dirty="0">
                <a:latin typeface="SFRM1095" charset="0"/>
              </a:rPr>
              <a:t>, elle </a:t>
            </a:r>
            <a:r>
              <a:rPr lang="fr-FR" dirty="0" err="1">
                <a:latin typeface="SFRM1095" charset="0"/>
              </a:rPr>
              <a:t>émet</a:t>
            </a:r>
            <a:r>
              <a:rPr lang="fr-FR" dirty="0">
                <a:latin typeface="SFRM1095" charset="0"/>
              </a:rPr>
              <a:t> un premier photon (</a:t>
            </a:r>
            <a:r>
              <a:rPr lang="fr-FR" dirty="0" err="1">
                <a:latin typeface="SFRM1095" charset="0"/>
              </a:rPr>
              <a:t>événement</a:t>
            </a:r>
            <a:r>
              <a:rPr lang="fr-FR" dirty="0">
                <a:latin typeface="SFRM1095" charset="0"/>
              </a:rPr>
              <a:t> </a:t>
            </a:r>
            <a:r>
              <a:rPr lang="fr-FR" dirty="0">
                <a:latin typeface="CMMI10" charset="0"/>
              </a:rPr>
              <a:t>E</a:t>
            </a:r>
            <a:r>
              <a:rPr lang="fr-FR" sz="1100" dirty="0">
                <a:latin typeface="CMR8" charset="0"/>
              </a:rPr>
              <a:t>1</a:t>
            </a:r>
            <a:r>
              <a:rPr lang="fr-FR" dirty="0">
                <a:latin typeface="SFRM1095" charset="0"/>
              </a:rPr>
              <a:t>). </a:t>
            </a:r>
            <a:r>
              <a:rPr lang="fr-FR" dirty="0" err="1">
                <a:latin typeface="SFRM1095" charset="0"/>
              </a:rPr>
              <a:t>Après</a:t>
            </a:r>
            <a:r>
              <a:rPr lang="fr-FR" dirty="0">
                <a:latin typeface="SFRM1095" charset="0"/>
              </a:rPr>
              <a:t> un temps </a:t>
            </a:r>
            <a:r>
              <a:rPr lang="fr-FR" dirty="0">
                <a:latin typeface="CMR10" charset="0"/>
              </a:rPr>
              <a:t>∆</a:t>
            </a:r>
            <a:r>
              <a:rPr lang="fr-FR" dirty="0" err="1">
                <a:latin typeface="CMMI10" charset="0"/>
              </a:rPr>
              <a:t>t</a:t>
            </a:r>
            <a:r>
              <a:rPr lang="fr-FR" dirty="0">
                <a:latin typeface="SFRM1095" charset="0"/>
              </a:rPr>
              <a:t>, elle en </a:t>
            </a:r>
            <a:r>
              <a:rPr lang="fr-FR" dirty="0" err="1">
                <a:latin typeface="SFRM1095" charset="0"/>
              </a:rPr>
              <a:t>émet</a:t>
            </a:r>
            <a:r>
              <a:rPr lang="fr-FR" dirty="0">
                <a:latin typeface="SFRM1095" charset="0"/>
              </a:rPr>
              <a:t> un second (</a:t>
            </a:r>
            <a:r>
              <a:rPr lang="fr-FR" dirty="0" err="1">
                <a:latin typeface="SFRM1095" charset="0"/>
              </a:rPr>
              <a:t>événement</a:t>
            </a:r>
            <a:r>
              <a:rPr lang="fr-FR" dirty="0">
                <a:latin typeface="SFRM1095" charset="0"/>
              </a:rPr>
              <a:t> </a:t>
            </a:r>
            <a:r>
              <a:rPr lang="fr-FR" dirty="0">
                <a:latin typeface="CMMI10" charset="0"/>
              </a:rPr>
              <a:t>E</a:t>
            </a:r>
            <a:r>
              <a:rPr lang="fr-FR" sz="1100" dirty="0">
                <a:latin typeface="CMR8" charset="0"/>
              </a:rPr>
              <a:t>2</a:t>
            </a:r>
            <a:r>
              <a:rPr lang="fr-FR" dirty="0">
                <a:latin typeface="SFRM1095" charset="0"/>
              </a:rPr>
              <a:t>). </a:t>
            </a:r>
            <a:endParaRPr lang="fr-FR" dirty="0"/>
          </a:p>
        </p:txBody>
      </p:sp>
      <p:sp>
        <p:nvSpPr>
          <p:cNvPr id="6" name="Rectangle 5"/>
          <p:cNvSpPr/>
          <p:nvPr/>
        </p:nvSpPr>
        <p:spPr>
          <a:xfrm>
            <a:off x="661686" y="4553010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>
                <a:latin typeface="SFRM1095" charset="0"/>
              </a:rPr>
              <a:t>1. </a:t>
            </a:r>
            <a:r>
              <a:rPr lang="fr-FR" dirty="0">
                <a:latin typeface="SFRM1095" charset="0"/>
              </a:rPr>
              <a:t>En </a:t>
            </a:r>
            <a:r>
              <a:rPr lang="fr-FR" dirty="0" err="1">
                <a:latin typeface="SFRM1095" charset="0"/>
              </a:rPr>
              <a:t>déterminant</a:t>
            </a:r>
            <a:r>
              <a:rPr lang="fr-FR" dirty="0">
                <a:latin typeface="SFRM1095" charset="0"/>
              </a:rPr>
              <a:t> les instants de </a:t>
            </a:r>
            <a:r>
              <a:rPr lang="fr-FR" dirty="0" err="1">
                <a:latin typeface="SFRM1095" charset="0"/>
              </a:rPr>
              <a:t>réception</a:t>
            </a:r>
            <a:r>
              <a:rPr lang="fr-FR" dirty="0">
                <a:latin typeface="SFRM1095" charset="0"/>
              </a:rPr>
              <a:t> de ces photons par l’observateur </a:t>
            </a:r>
            <a:r>
              <a:rPr lang="fr-FR" dirty="0">
                <a:latin typeface="CMSY10" charset="0"/>
              </a:rPr>
              <a:t>O</a:t>
            </a:r>
            <a:r>
              <a:rPr lang="fr-FR" dirty="0">
                <a:latin typeface="SFRM1095" charset="0"/>
              </a:rPr>
              <a:t>, </a:t>
            </a:r>
            <a:r>
              <a:rPr lang="fr-FR" dirty="0" err="1">
                <a:latin typeface="SFRM1095" charset="0"/>
              </a:rPr>
              <a:t>déterminer</a:t>
            </a:r>
            <a:r>
              <a:rPr lang="fr-FR" dirty="0">
                <a:latin typeface="SFRM1095" charset="0"/>
              </a:rPr>
              <a:t> la vitesse apparente de </a:t>
            </a:r>
            <a:r>
              <a:rPr lang="fr-FR" dirty="0">
                <a:latin typeface="CMSY10" charset="0"/>
              </a:rPr>
              <a:t>P </a:t>
            </a:r>
            <a:r>
              <a:rPr lang="fr-FR" dirty="0">
                <a:latin typeface="SFRM1095" charset="0"/>
              </a:rPr>
              <a:t>vue par </a:t>
            </a:r>
            <a:r>
              <a:rPr lang="fr-FR" dirty="0">
                <a:latin typeface="CMSY10" charset="0"/>
              </a:rPr>
              <a:t>O </a:t>
            </a:r>
            <a:r>
              <a:rPr lang="fr-FR" dirty="0">
                <a:latin typeface="SFRM1095" charset="0"/>
              </a:rPr>
              <a:t>(</a:t>
            </a:r>
            <a:r>
              <a:rPr lang="fr-FR" dirty="0" err="1">
                <a:latin typeface="SFRM1095" charset="0"/>
              </a:rPr>
              <a:t>considérer</a:t>
            </a:r>
            <a:r>
              <a:rPr lang="fr-FR" dirty="0">
                <a:latin typeface="SFRM1095" charset="0"/>
              </a:rPr>
              <a:t> la limite continue </a:t>
            </a:r>
            <a:r>
              <a:rPr lang="fr-FR" dirty="0">
                <a:latin typeface="CMR10" charset="0"/>
              </a:rPr>
              <a:t>∆</a:t>
            </a:r>
            <a:r>
              <a:rPr lang="fr-FR" dirty="0" err="1">
                <a:latin typeface="CMMI10" charset="0"/>
              </a:rPr>
              <a:t>t</a:t>
            </a:r>
            <a:r>
              <a:rPr lang="fr-FR" dirty="0">
                <a:latin typeface="CMMI10" charset="0"/>
              </a:rPr>
              <a:t> </a:t>
            </a:r>
            <a:r>
              <a:rPr lang="fr-FR" dirty="0">
                <a:latin typeface="CMSY10" charset="0"/>
              </a:rPr>
              <a:t>→ </a:t>
            </a:r>
            <a:r>
              <a:rPr lang="fr-FR" dirty="0">
                <a:latin typeface="CMR10" charset="0"/>
              </a:rPr>
              <a:t>0</a:t>
            </a:r>
            <a:r>
              <a:rPr lang="fr-FR" dirty="0">
                <a:latin typeface="SFRM1095" charset="0"/>
              </a:rPr>
              <a:t>). </a:t>
            </a:r>
            <a:endParaRPr lang="fr-FR" dirty="0"/>
          </a:p>
          <a:p>
            <a:r>
              <a:rPr lang="fr-FR" dirty="0">
                <a:latin typeface="SFRM1095" charset="0"/>
              </a:rPr>
              <a:t>2. Calculer l’angle </a:t>
            </a:r>
            <a:r>
              <a:rPr lang="fr-FR" dirty="0" err="1">
                <a:latin typeface="CMMI10" charset="0"/>
              </a:rPr>
              <a:t>θ</a:t>
            </a:r>
            <a:r>
              <a:rPr lang="fr-FR" dirty="0">
                <a:latin typeface="CMMI10" charset="0"/>
              </a:rPr>
              <a:t> </a:t>
            </a:r>
            <a:r>
              <a:rPr lang="fr-FR" dirty="0">
                <a:latin typeface="SFRM1095" charset="0"/>
              </a:rPr>
              <a:t>maximisant la vitesse apparente puis conclure quant à l’effet observé. </a:t>
            </a:r>
            <a:endParaRPr lang="fr-FR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7241" y="4553010"/>
            <a:ext cx="5427989" cy="1672331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4621619" y="41959"/>
            <a:ext cx="609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http://</a:t>
            </a:r>
            <a:r>
              <a:rPr lang="fr-FR" dirty="0" err="1"/>
              <a:t>www.phys.ens.fr</a:t>
            </a:r>
            <a:r>
              <a:rPr lang="fr-FR" dirty="0"/>
              <a:t>/~</a:t>
            </a:r>
            <a:r>
              <a:rPr lang="fr-FR" dirty="0" err="1"/>
              <a:t>nascimbene</a:t>
            </a:r>
            <a:r>
              <a:rPr lang="fr-FR" dirty="0"/>
              <a:t>/enseignement/</a:t>
            </a:r>
            <a:r>
              <a:rPr lang="fr-FR" dirty="0" err="1"/>
              <a:t>electromag</a:t>
            </a:r>
            <a:r>
              <a:rPr lang="fr-FR" dirty="0"/>
              <a:t>/Soutien1/soutien1.pdf</a:t>
            </a:r>
          </a:p>
        </p:txBody>
      </p:sp>
      <p:sp>
        <p:nvSpPr>
          <p:cNvPr id="9" name="ZoneTexte 8"/>
          <p:cNvSpPr txBox="1"/>
          <p:nvPr/>
        </p:nvSpPr>
        <p:spPr>
          <a:xfrm>
            <a:off x="5932967" y="1039189"/>
            <a:ext cx="47846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http://master-p6.obspm.fr/</a:t>
            </a:r>
            <a:r>
              <a:rPr lang="fr-FR" dirty="0" err="1"/>
              <a:t>relat</a:t>
            </a:r>
            <a:r>
              <a:rPr lang="fr-FR" dirty="0"/>
              <a:t>/encours/cc2017_exercices_corr.pdf</a:t>
            </a:r>
          </a:p>
        </p:txBody>
      </p:sp>
    </p:spTree>
    <p:extLst>
      <p:ext uri="{BB962C8B-B14F-4D97-AF65-F5344CB8AC3E}">
        <p14:creationId xmlns:p14="http://schemas.microsoft.com/office/powerpoint/2010/main" val="6554438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Exercice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838200" y="2062716"/>
            <a:ext cx="4052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Désintégration matière noire</a:t>
            </a:r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7414" y="2804076"/>
            <a:ext cx="8612372" cy="2292064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1190847" y="5468168"/>
            <a:ext cx="7400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Une particule de matière noire se désintègre de </a:t>
            </a:r>
            <a:r>
              <a:rPr lang="fr-FR" smtClean="0"/>
              <a:t>la façon suivante:</a:t>
            </a:r>
            <a:endParaRPr lang="fr-FR"/>
          </a:p>
        </p:txBody>
      </p:sp>
      <p:sp>
        <p:nvSpPr>
          <p:cNvPr id="7" name="ZoneTexte 6"/>
          <p:cNvSpPr txBox="1"/>
          <p:nvPr/>
        </p:nvSpPr>
        <p:spPr>
          <a:xfrm>
            <a:off x="1190847" y="6024862"/>
            <a:ext cx="7400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dirty="0" smtClean="0"/>
              <a:t>…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582061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Exercice</a:t>
            </a:r>
            <a:endParaRPr lang="fr-FR" dirty="0"/>
          </a:p>
        </p:txBody>
      </p:sp>
      <p:sp>
        <p:nvSpPr>
          <p:cNvPr id="4" name="ZoneTexte 3"/>
          <p:cNvSpPr txBox="1"/>
          <p:nvPr/>
        </p:nvSpPr>
        <p:spPr>
          <a:xfrm>
            <a:off x="934044" y="2231420"/>
            <a:ext cx="38659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E = [30, 60, 90] </a:t>
            </a:r>
            <a:r>
              <a:rPr lang="fr-FR" dirty="0" err="1" smtClean="0"/>
              <a:t>GeV</a:t>
            </a:r>
            <a:endParaRPr lang="fr-FR" dirty="0" smtClean="0"/>
          </a:p>
          <a:p>
            <a:r>
              <a:rPr lang="fr-FR" dirty="0" err="1" smtClean="0"/>
              <a:t>N</a:t>
            </a:r>
            <a:r>
              <a:rPr lang="fr-FR" baseline="-25000" dirty="0" err="1" smtClean="0"/>
              <a:t>particule</a:t>
            </a:r>
            <a:r>
              <a:rPr lang="fr-FR" dirty="0" smtClean="0"/>
              <a:t> = </a:t>
            </a:r>
          </a:p>
          <a:p>
            <a:r>
              <a:rPr lang="fr-FR" dirty="0" err="1" smtClean="0"/>
              <a:t>t</a:t>
            </a:r>
            <a:r>
              <a:rPr lang="fr-FR" baseline="-25000" dirty="0" err="1" smtClean="0"/>
              <a:t>obs</a:t>
            </a:r>
            <a:r>
              <a:rPr lang="fr-FR" dirty="0" smtClean="0"/>
              <a:t> = 1000s</a:t>
            </a:r>
          </a:p>
          <a:p>
            <a:r>
              <a:rPr lang="fr-FR" dirty="0" err="1" smtClean="0"/>
              <a:t>A</a:t>
            </a:r>
            <a:r>
              <a:rPr lang="fr-FR" baseline="-25000" dirty="0" err="1" smtClean="0"/>
              <a:t>eff</a:t>
            </a:r>
            <a:r>
              <a:rPr lang="fr-FR" dirty="0" smtClean="0"/>
              <a:t> = cm</a:t>
            </a:r>
            <a:r>
              <a:rPr lang="fr-FR" baseline="30000" dirty="0" smtClean="0"/>
              <a:t>2</a:t>
            </a:r>
            <a:endParaRPr lang="fr-FR" baseline="30000" dirty="0"/>
          </a:p>
        </p:txBody>
      </p:sp>
      <p:sp>
        <p:nvSpPr>
          <p:cNvPr id="5" name="ZoneTexte 4"/>
          <p:cNvSpPr txBox="1"/>
          <p:nvPr/>
        </p:nvSpPr>
        <p:spPr>
          <a:xfrm>
            <a:off x="552080" y="1506022"/>
            <a:ext cx="4793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Calculer les points de flux de la </a:t>
            </a:r>
            <a:r>
              <a:rPr lang="fr-FR" smtClean="0"/>
              <a:t>source suivante</a:t>
            </a:r>
            <a:endParaRPr lang="fr-FR" baseline="30000" dirty="0"/>
          </a:p>
        </p:txBody>
      </p:sp>
    </p:spTree>
    <p:extLst>
      <p:ext uri="{BB962C8B-B14F-4D97-AF65-F5344CB8AC3E}">
        <p14:creationId xmlns:p14="http://schemas.microsoft.com/office/powerpoint/2010/main" val="11285465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6" name="Rectangle 6"/>
          <p:cNvSpPr>
            <a:spLocks noChangeArrowheads="1"/>
          </p:cNvSpPr>
          <p:nvPr/>
        </p:nvSpPr>
        <p:spPr bwMode="auto">
          <a:xfrm>
            <a:off x="2375353" y="1364181"/>
            <a:ext cx="2618322" cy="3678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5000" rIns="90000" bIns="45000">
            <a:spAutoFit/>
          </a:bodyPr>
          <a:lstStyle>
            <a:lvl1pPr>
              <a:tabLst>
                <a:tab pos="0" algn="l"/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FFFFFF"/>
                </a:solidFill>
                <a:latin typeface="Arial" charset="0"/>
                <a:ea typeface="Source Han Sans CN Regular" charset="0"/>
                <a:cs typeface="Source Han Sans CN Regular" charset="0"/>
              </a:defRPr>
            </a:lvl1pPr>
            <a:lvl2pPr>
              <a:tabLst>
                <a:tab pos="0" algn="l"/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FFFFFF"/>
                </a:solidFill>
                <a:latin typeface="Arial" charset="0"/>
                <a:ea typeface="Source Han Sans CN Regular" charset="0"/>
                <a:cs typeface="Source Han Sans CN Regular" charset="0"/>
              </a:defRPr>
            </a:lvl2pPr>
            <a:lvl3pPr>
              <a:tabLst>
                <a:tab pos="0" algn="l"/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FFFFFF"/>
                </a:solidFill>
                <a:latin typeface="Arial" charset="0"/>
                <a:ea typeface="Source Han Sans CN Regular" charset="0"/>
                <a:cs typeface="Source Han Sans CN Regular" charset="0"/>
              </a:defRPr>
            </a:lvl3pPr>
            <a:lvl4pPr>
              <a:tabLst>
                <a:tab pos="0" algn="l"/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FFFFFF"/>
                </a:solidFill>
                <a:latin typeface="Arial" charset="0"/>
                <a:ea typeface="Source Han Sans CN Regular" charset="0"/>
                <a:cs typeface="Source Han Sans CN Regular" charset="0"/>
              </a:defRPr>
            </a:lvl4pPr>
            <a:lvl5pPr>
              <a:tabLst>
                <a:tab pos="0" algn="l"/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FFFFFF"/>
                </a:solidFill>
                <a:latin typeface="Arial" charset="0"/>
                <a:ea typeface="Source Han Sans CN Regular" charset="0"/>
                <a:cs typeface="Source Han Sans CN Regular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FFFFFF"/>
                </a:solidFill>
                <a:latin typeface="Arial" charset="0"/>
                <a:ea typeface="Source Han Sans CN Regular" charset="0"/>
                <a:cs typeface="Source Han Sans CN Regular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FFFFFF"/>
                </a:solidFill>
                <a:latin typeface="Arial" charset="0"/>
                <a:ea typeface="Source Han Sans CN Regular" charset="0"/>
                <a:cs typeface="Source Han Sans CN Regular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FFFFFF"/>
                </a:solidFill>
                <a:latin typeface="Arial" charset="0"/>
                <a:ea typeface="Source Han Sans CN Regular" charset="0"/>
                <a:cs typeface="Source Han Sans CN Regular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FFFFFF"/>
                </a:solidFill>
                <a:latin typeface="Arial" charset="0"/>
                <a:ea typeface="Source Han Sans CN Regular" charset="0"/>
                <a:cs typeface="Source Han Sans CN Regular" charset="0"/>
              </a:defRPr>
            </a:lvl9pPr>
          </a:lstStyle>
          <a:p>
            <a:pPr>
              <a:lnSpc>
                <a:spcPct val="100000"/>
              </a:lnSpc>
            </a:pPr>
            <a:r>
              <a:rPr lang="fr-FR" altLang="fr-FR">
                <a:solidFill>
                  <a:schemeClr val="tx1"/>
                </a:solidFill>
              </a:rPr>
              <a:t>Mécanisme Hadronique</a:t>
            </a:r>
          </a:p>
        </p:txBody>
      </p:sp>
      <p:sp>
        <p:nvSpPr>
          <p:cNvPr id="15367" name="Rectangle 7"/>
          <p:cNvSpPr>
            <a:spLocks noChangeArrowheads="1"/>
          </p:cNvSpPr>
          <p:nvPr/>
        </p:nvSpPr>
        <p:spPr bwMode="auto">
          <a:xfrm>
            <a:off x="5669417" y="1361006"/>
            <a:ext cx="2797859" cy="3678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5000" rIns="90000" bIns="45000">
            <a:spAutoFit/>
          </a:bodyPr>
          <a:lstStyle>
            <a:lvl1pPr>
              <a:tabLst>
                <a:tab pos="0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>
                <a:solidFill>
                  <a:srgbClr val="FFFFFF"/>
                </a:solidFill>
                <a:latin typeface="Arial" charset="0"/>
                <a:ea typeface="Source Han Sans CN Regular" charset="0"/>
                <a:cs typeface="Source Han Sans CN Regular" charset="0"/>
              </a:defRPr>
            </a:lvl1pPr>
            <a:lvl2pPr>
              <a:tabLst>
                <a:tab pos="0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>
                <a:solidFill>
                  <a:srgbClr val="FFFFFF"/>
                </a:solidFill>
                <a:latin typeface="Arial" charset="0"/>
                <a:ea typeface="Source Han Sans CN Regular" charset="0"/>
                <a:cs typeface="Source Han Sans CN Regular" charset="0"/>
              </a:defRPr>
            </a:lvl2pPr>
            <a:lvl3pPr>
              <a:tabLst>
                <a:tab pos="0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>
                <a:solidFill>
                  <a:srgbClr val="FFFFFF"/>
                </a:solidFill>
                <a:latin typeface="Arial" charset="0"/>
                <a:ea typeface="Source Han Sans CN Regular" charset="0"/>
                <a:cs typeface="Source Han Sans CN Regular" charset="0"/>
              </a:defRPr>
            </a:lvl3pPr>
            <a:lvl4pPr>
              <a:tabLst>
                <a:tab pos="0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>
                <a:solidFill>
                  <a:srgbClr val="FFFFFF"/>
                </a:solidFill>
                <a:latin typeface="Arial" charset="0"/>
                <a:ea typeface="Source Han Sans CN Regular" charset="0"/>
                <a:cs typeface="Source Han Sans CN Regular" charset="0"/>
              </a:defRPr>
            </a:lvl4pPr>
            <a:lvl5pPr>
              <a:tabLst>
                <a:tab pos="0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>
                <a:solidFill>
                  <a:srgbClr val="FFFFFF"/>
                </a:solidFill>
                <a:latin typeface="Arial" charset="0"/>
                <a:ea typeface="Source Han Sans CN Regular" charset="0"/>
                <a:cs typeface="Source Han Sans CN Regular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>
                <a:solidFill>
                  <a:srgbClr val="FFFFFF"/>
                </a:solidFill>
                <a:latin typeface="Arial" charset="0"/>
                <a:ea typeface="Source Han Sans CN Regular" charset="0"/>
                <a:cs typeface="Source Han Sans CN Regular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>
                <a:solidFill>
                  <a:srgbClr val="FFFFFF"/>
                </a:solidFill>
                <a:latin typeface="Arial" charset="0"/>
                <a:ea typeface="Source Han Sans CN Regular" charset="0"/>
                <a:cs typeface="Source Han Sans CN Regular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>
                <a:solidFill>
                  <a:srgbClr val="FFFFFF"/>
                </a:solidFill>
                <a:latin typeface="Arial" charset="0"/>
                <a:ea typeface="Source Han Sans CN Regular" charset="0"/>
                <a:cs typeface="Source Han Sans CN Regular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>
                <a:solidFill>
                  <a:srgbClr val="FFFFFF"/>
                </a:solidFill>
                <a:latin typeface="Arial" charset="0"/>
                <a:ea typeface="Source Han Sans CN Regular" charset="0"/>
                <a:cs typeface="Source Han Sans CN Regular" charset="0"/>
              </a:defRPr>
            </a:lvl9pPr>
          </a:lstStyle>
          <a:p>
            <a:pPr>
              <a:lnSpc>
                <a:spcPct val="100000"/>
              </a:lnSpc>
            </a:pPr>
            <a:r>
              <a:rPr lang="fr-FR" altLang="fr-FR" dirty="0">
                <a:solidFill>
                  <a:schemeClr val="tx1"/>
                </a:solidFill>
              </a:rPr>
              <a:t>Mécanismes </a:t>
            </a:r>
            <a:r>
              <a:rPr lang="fr-FR" altLang="fr-FR" dirty="0" err="1">
                <a:solidFill>
                  <a:schemeClr val="tx1"/>
                </a:solidFill>
              </a:rPr>
              <a:t>Leptoniques</a:t>
            </a:r>
            <a:endParaRPr lang="fr-FR" altLang="fr-FR" dirty="0">
              <a:solidFill>
                <a:schemeClr val="tx1"/>
              </a:solidFill>
            </a:endParaRPr>
          </a:p>
        </p:txBody>
      </p:sp>
      <p:sp>
        <p:nvSpPr>
          <p:cNvPr id="15368" name="Rectangle 8"/>
          <p:cNvSpPr>
            <a:spLocks noChangeArrowheads="1"/>
          </p:cNvSpPr>
          <p:nvPr/>
        </p:nvSpPr>
        <p:spPr bwMode="auto">
          <a:xfrm>
            <a:off x="5586866" y="2153168"/>
            <a:ext cx="2214366" cy="3678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5000" rIns="90000" bIns="45000">
            <a:spAutoFit/>
          </a:bodyPr>
          <a:lstStyle>
            <a:lvl1pPr marL="285750" indent="-284163"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FFFFFF"/>
                </a:solidFill>
                <a:latin typeface="Arial" charset="0"/>
                <a:ea typeface="Source Han Sans CN Regular" charset="0"/>
                <a:cs typeface="Source Han Sans CN Regular" charset="0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FFFFFF"/>
                </a:solidFill>
                <a:latin typeface="Arial" charset="0"/>
                <a:ea typeface="Source Han Sans CN Regular" charset="0"/>
                <a:cs typeface="Source Han Sans CN Regular" charset="0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FFFFFF"/>
                </a:solidFill>
                <a:latin typeface="Arial" charset="0"/>
                <a:ea typeface="Source Han Sans CN Regular" charset="0"/>
                <a:cs typeface="Source Han Sans CN Regular" charset="0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FFFFFF"/>
                </a:solidFill>
                <a:latin typeface="Arial" charset="0"/>
                <a:ea typeface="Source Han Sans CN Regular" charset="0"/>
                <a:cs typeface="Source Han Sans CN Regular" charset="0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FFFFFF"/>
                </a:solidFill>
                <a:latin typeface="Arial" charset="0"/>
                <a:ea typeface="Source Han Sans CN Regular" charset="0"/>
                <a:cs typeface="Source Han Sans CN Regular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FFFFFF"/>
                </a:solidFill>
                <a:latin typeface="Arial" charset="0"/>
                <a:ea typeface="Source Han Sans CN Regular" charset="0"/>
                <a:cs typeface="Source Han Sans CN Regular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FFFFFF"/>
                </a:solidFill>
                <a:latin typeface="Arial" charset="0"/>
                <a:ea typeface="Source Han Sans CN Regular" charset="0"/>
                <a:cs typeface="Source Han Sans CN Regular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FFFFFF"/>
                </a:solidFill>
                <a:latin typeface="Arial" charset="0"/>
                <a:ea typeface="Source Han Sans CN Regular" charset="0"/>
                <a:cs typeface="Source Han Sans CN Regular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FFFFFF"/>
                </a:solidFill>
                <a:latin typeface="Arial" charset="0"/>
                <a:ea typeface="Source Han Sans CN Regular" charset="0"/>
                <a:cs typeface="Source Han Sans CN Regular" charset="0"/>
              </a:defRPr>
            </a:lvl9pPr>
          </a:lstStyle>
          <a:p>
            <a:pPr>
              <a:lnSpc>
                <a:spcPct val="100000"/>
              </a:lnSpc>
              <a:buFont typeface="Arial" charset="0"/>
              <a:buChar char="•"/>
            </a:pPr>
            <a:r>
              <a:rPr lang="fr-FR" altLang="fr-FR">
                <a:solidFill>
                  <a:schemeClr val="tx1"/>
                </a:solidFill>
              </a:rPr>
              <a:t>Compton inverse</a:t>
            </a:r>
          </a:p>
        </p:txBody>
      </p:sp>
      <p:sp>
        <p:nvSpPr>
          <p:cNvPr id="15369" name="Rectangle 9"/>
          <p:cNvSpPr>
            <a:spLocks noChangeArrowheads="1"/>
          </p:cNvSpPr>
          <p:nvPr/>
        </p:nvSpPr>
        <p:spPr bwMode="auto">
          <a:xfrm>
            <a:off x="5650986" y="3818185"/>
            <a:ext cx="2086125" cy="3678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5000" rIns="90000" bIns="45000">
            <a:spAutoFit/>
          </a:bodyPr>
          <a:lstStyle>
            <a:lvl1pPr marL="285750" indent="-284163"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FFFFFF"/>
                </a:solidFill>
                <a:latin typeface="Arial" charset="0"/>
                <a:ea typeface="Source Han Sans CN Regular" charset="0"/>
                <a:cs typeface="Source Han Sans CN Regular" charset="0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FFFFFF"/>
                </a:solidFill>
                <a:latin typeface="Arial" charset="0"/>
                <a:ea typeface="Source Han Sans CN Regular" charset="0"/>
                <a:cs typeface="Source Han Sans CN Regular" charset="0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FFFFFF"/>
                </a:solidFill>
                <a:latin typeface="Arial" charset="0"/>
                <a:ea typeface="Source Han Sans CN Regular" charset="0"/>
                <a:cs typeface="Source Han Sans CN Regular" charset="0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FFFFFF"/>
                </a:solidFill>
                <a:latin typeface="Arial" charset="0"/>
                <a:ea typeface="Source Han Sans CN Regular" charset="0"/>
                <a:cs typeface="Source Han Sans CN Regular" charset="0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FFFFFF"/>
                </a:solidFill>
                <a:latin typeface="Arial" charset="0"/>
                <a:ea typeface="Source Han Sans CN Regular" charset="0"/>
                <a:cs typeface="Source Han Sans CN Regular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FFFFFF"/>
                </a:solidFill>
                <a:latin typeface="Arial" charset="0"/>
                <a:ea typeface="Source Han Sans CN Regular" charset="0"/>
                <a:cs typeface="Source Han Sans CN Regular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FFFFFF"/>
                </a:solidFill>
                <a:latin typeface="Arial" charset="0"/>
                <a:ea typeface="Source Han Sans CN Regular" charset="0"/>
                <a:cs typeface="Source Han Sans CN Regular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FFFFFF"/>
                </a:solidFill>
                <a:latin typeface="Arial" charset="0"/>
                <a:ea typeface="Source Han Sans CN Regular" charset="0"/>
                <a:cs typeface="Source Han Sans CN Regular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FFFFFF"/>
                </a:solidFill>
                <a:latin typeface="Arial" charset="0"/>
                <a:ea typeface="Source Han Sans CN Regular" charset="0"/>
                <a:cs typeface="Source Han Sans CN Regular" charset="0"/>
              </a:defRPr>
            </a:lvl9pPr>
          </a:lstStyle>
          <a:p>
            <a:pPr>
              <a:lnSpc>
                <a:spcPct val="100000"/>
              </a:lnSpc>
              <a:buFont typeface="Arial" charset="0"/>
              <a:buChar char="•"/>
            </a:pPr>
            <a:r>
              <a:rPr lang="fr-FR" altLang="fr-FR">
                <a:solidFill>
                  <a:schemeClr val="tx1"/>
                </a:solidFill>
              </a:rPr>
              <a:t>Bremsstrahlung</a:t>
            </a:r>
            <a:endParaRPr lang="fr-FR" altLang="fr-FR" dirty="0">
              <a:solidFill>
                <a:schemeClr val="tx1"/>
              </a:solidFill>
            </a:endParaRPr>
          </a:p>
        </p:txBody>
      </p:sp>
      <p:sp>
        <p:nvSpPr>
          <p:cNvPr id="15370" name="Rectangle 10"/>
          <p:cNvSpPr>
            <a:spLocks noChangeArrowheads="1"/>
          </p:cNvSpPr>
          <p:nvPr/>
        </p:nvSpPr>
        <p:spPr bwMode="auto">
          <a:xfrm>
            <a:off x="5715446" y="5387022"/>
            <a:ext cx="1637284" cy="3678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5000" rIns="90000" bIns="45000">
            <a:spAutoFit/>
          </a:bodyPr>
          <a:lstStyle>
            <a:lvl1pPr marL="285750" indent="-284163">
              <a:tabLst>
                <a:tab pos="449263" algn="l"/>
                <a:tab pos="898525" algn="l"/>
                <a:tab pos="1347788" algn="l"/>
              </a:tabLst>
              <a:defRPr>
                <a:solidFill>
                  <a:srgbClr val="FFFFFF"/>
                </a:solidFill>
                <a:latin typeface="Arial" charset="0"/>
                <a:ea typeface="Source Han Sans CN Regular" charset="0"/>
                <a:cs typeface="Source Han Sans CN Regular" charset="0"/>
              </a:defRPr>
            </a:lvl1pPr>
            <a:lvl2pPr>
              <a:tabLst>
                <a:tab pos="449263" algn="l"/>
                <a:tab pos="898525" algn="l"/>
                <a:tab pos="1347788" algn="l"/>
              </a:tabLst>
              <a:defRPr>
                <a:solidFill>
                  <a:srgbClr val="FFFFFF"/>
                </a:solidFill>
                <a:latin typeface="Arial" charset="0"/>
                <a:ea typeface="Source Han Sans CN Regular" charset="0"/>
                <a:cs typeface="Source Han Sans CN Regular" charset="0"/>
              </a:defRPr>
            </a:lvl2pPr>
            <a:lvl3pPr>
              <a:tabLst>
                <a:tab pos="449263" algn="l"/>
                <a:tab pos="898525" algn="l"/>
                <a:tab pos="1347788" algn="l"/>
              </a:tabLst>
              <a:defRPr>
                <a:solidFill>
                  <a:srgbClr val="FFFFFF"/>
                </a:solidFill>
                <a:latin typeface="Arial" charset="0"/>
                <a:ea typeface="Source Han Sans CN Regular" charset="0"/>
                <a:cs typeface="Source Han Sans CN Regular" charset="0"/>
              </a:defRPr>
            </a:lvl3pPr>
            <a:lvl4pPr>
              <a:tabLst>
                <a:tab pos="449263" algn="l"/>
                <a:tab pos="898525" algn="l"/>
                <a:tab pos="1347788" algn="l"/>
              </a:tabLst>
              <a:defRPr>
                <a:solidFill>
                  <a:srgbClr val="FFFFFF"/>
                </a:solidFill>
                <a:latin typeface="Arial" charset="0"/>
                <a:ea typeface="Source Han Sans CN Regular" charset="0"/>
                <a:cs typeface="Source Han Sans CN Regular" charset="0"/>
              </a:defRPr>
            </a:lvl4pPr>
            <a:lvl5pPr>
              <a:tabLst>
                <a:tab pos="449263" algn="l"/>
                <a:tab pos="898525" algn="l"/>
                <a:tab pos="1347788" algn="l"/>
              </a:tabLst>
              <a:defRPr>
                <a:solidFill>
                  <a:srgbClr val="FFFFFF"/>
                </a:solidFill>
                <a:latin typeface="Arial" charset="0"/>
                <a:ea typeface="Source Han Sans CN Regular" charset="0"/>
                <a:cs typeface="Source Han Sans CN Regular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  <a:tab pos="898525" algn="l"/>
                <a:tab pos="1347788" algn="l"/>
              </a:tabLst>
              <a:defRPr>
                <a:solidFill>
                  <a:srgbClr val="FFFFFF"/>
                </a:solidFill>
                <a:latin typeface="Arial" charset="0"/>
                <a:ea typeface="Source Han Sans CN Regular" charset="0"/>
                <a:cs typeface="Source Han Sans CN Regular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  <a:tab pos="898525" algn="l"/>
                <a:tab pos="1347788" algn="l"/>
              </a:tabLst>
              <a:defRPr>
                <a:solidFill>
                  <a:srgbClr val="FFFFFF"/>
                </a:solidFill>
                <a:latin typeface="Arial" charset="0"/>
                <a:ea typeface="Source Han Sans CN Regular" charset="0"/>
                <a:cs typeface="Source Han Sans CN Regular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  <a:tab pos="898525" algn="l"/>
                <a:tab pos="1347788" algn="l"/>
              </a:tabLst>
              <a:defRPr>
                <a:solidFill>
                  <a:srgbClr val="FFFFFF"/>
                </a:solidFill>
                <a:latin typeface="Arial" charset="0"/>
                <a:ea typeface="Source Han Sans CN Regular" charset="0"/>
                <a:cs typeface="Source Han Sans CN Regular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  <a:tab pos="898525" algn="l"/>
                <a:tab pos="1347788" algn="l"/>
              </a:tabLst>
              <a:defRPr>
                <a:solidFill>
                  <a:srgbClr val="FFFFFF"/>
                </a:solidFill>
                <a:latin typeface="Arial" charset="0"/>
                <a:ea typeface="Source Han Sans CN Regular" charset="0"/>
                <a:cs typeface="Source Han Sans CN Regular" charset="0"/>
              </a:defRPr>
            </a:lvl9pPr>
          </a:lstStyle>
          <a:p>
            <a:pPr>
              <a:lnSpc>
                <a:spcPct val="100000"/>
              </a:lnSpc>
              <a:buFont typeface="Arial" charset="0"/>
              <a:buChar char="•"/>
            </a:pPr>
            <a:r>
              <a:rPr lang="fr-FR" altLang="fr-FR">
                <a:solidFill>
                  <a:schemeClr val="tx1"/>
                </a:solidFill>
              </a:rPr>
              <a:t>Synchroton</a:t>
            </a:r>
            <a:endParaRPr lang="fr-FR" altLang="fr-FR" dirty="0">
              <a:solidFill>
                <a:schemeClr val="tx1"/>
              </a:solidFill>
            </a:endParaRPr>
          </a:p>
        </p:txBody>
      </p:sp>
      <p:pic>
        <p:nvPicPr>
          <p:cNvPr id="15372" name="Picture 1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0508" y="1732589"/>
            <a:ext cx="2671436" cy="14829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15373" name="Picture 1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81" t="43444" r="59581" b="46240"/>
          <a:stretch/>
        </p:blipFill>
        <p:spPr bwMode="auto">
          <a:xfrm>
            <a:off x="1965778" y="2978246"/>
            <a:ext cx="2213698" cy="16590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34006" t="42659" r="-34126" b="46240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15374" name="Picture 1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63" t="23441" r="58467" b="67124"/>
          <a:stretch/>
        </p:blipFill>
        <p:spPr bwMode="auto">
          <a:xfrm>
            <a:off x="8621485" y="3363686"/>
            <a:ext cx="2732315" cy="14629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30707" t="22134" r="-35757" b="64912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15375" name="Picture 15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16" t="24211" r="72348" b="67816"/>
          <a:stretch/>
        </p:blipFill>
        <p:spPr bwMode="auto">
          <a:xfrm>
            <a:off x="7801232" y="5192291"/>
            <a:ext cx="3289496" cy="1590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17136" t="22455" r="-22189" b="66447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15376" name="Line 16"/>
          <p:cNvSpPr>
            <a:spLocks noChangeShapeType="1"/>
          </p:cNvSpPr>
          <p:nvPr/>
        </p:nvSpPr>
        <p:spPr bwMode="auto">
          <a:xfrm>
            <a:off x="5494792" y="1359418"/>
            <a:ext cx="47660" cy="4958092"/>
          </a:xfrm>
          <a:prstGeom prst="line">
            <a:avLst/>
          </a:prstGeom>
          <a:noFill/>
          <a:ln w="15840" cap="flat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15390" name="Line 30"/>
          <p:cNvSpPr>
            <a:spLocks noChangeShapeType="1"/>
          </p:cNvSpPr>
          <p:nvPr/>
        </p:nvSpPr>
        <p:spPr bwMode="auto">
          <a:xfrm>
            <a:off x="1965778" y="1837257"/>
            <a:ext cx="7735888" cy="1587"/>
          </a:xfrm>
          <a:prstGeom prst="line">
            <a:avLst/>
          </a:prstGeom>
          <a:noFill/>
          <a:ln w="9360" cap="flat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15394" name="Rectangle 34"/>
          <p:cNvSpPr>
            <a:spLocks noChangeArrowheads="1"/>
          </p:cNvSpPr>
          <p:nvPr/>
        </p:nvSpPr>
        <p:spPr bwMode="auto">
          <a:xfrm>
            <a:off x="1123900" y="2224606"/>
            <a:ext cx="2560614" cy="3678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5000" rIns="90000" bIns="45000">
            <a:spAutoFit/>
          </a:bodyPr>
          <a:lstStyle>
            <a:lvl1pPr marL="285750" indent="-284163"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FFFFFF"/>
                </a:solidFill>
                <a:latin typeface="Arial" charset="0"/>
                <a:ea typeface="Source Han Sans CN Regular" charset="0"/>
                <a:cs typeface="Source Han Sans CN Regular" charset="0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FFFFFF"/>
                </a:solidFill>
                <a:latin typeface="Arial" charset="0"/>
                <a:ea typeface="Source Han Sans CN Regular" charset="0"/>
                <a:cs typeface="Source Han Sans CN Regular" charset="0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FFFFFF"/>
                </a:solidFill>
                <a:latin typeface="Arial" charset="0"/>
                <a:ea typeface="Source Han Sans CN Regular" charset="0"/>
                <a:cs typeface="Source Han Sans CN Regular" charset="0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FFFFFF"/>
                </a:solidFill>
                <a:latin typeface="Arial" charset="0"/>
                <a:ea typeface="Source Han Sans CN Regular" charset="0"/>
                <a:cs typeface="Source Han Sans CN Regular" charset="0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FFFFFF"/>
                </a:solidFill>
                <a:latin typeface="Arial" charset="0"/>
                <a:ea typeface="Source Han Sans CN Regular" charset="0"/>
                <a:cs typeface="Source Han Sans CN Regular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FFFFFF"/>
                </a:solidFill>
                <a:latin typeface="Arial" charset="0"/>
                <a:ea typeface="Source Han Sans CN Regular" charset="0"/>
                <a:cs typeface="Source Han Sans CN Regular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FFFFFF"/>
                </a:solidFill>
                <a:latin typeface="Arial" charset="0"/>
                <a:ea typeface="Source Han Sans CN Regular" charset="0"/>
                <a:cs typeface="Source Han Sans CN Regular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FFFFFF"/>
                </a:solidFill>
                <a:latin typeface="Arial" charset="0"/>
                <a:ea typeface="Source Han Sans CN Regular" charset="0"/>
                <a:cs typeface="Source Han Sans CN Regular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FFFFFF"/>
                </a:solidFill>
                <a:latin typeface="Arial" charset="0"/>
                <a:ea typeface="Source Han Sans CN Regular" charset="0"/>
                <a:cs typeface="Source Han Sans CN Regular" charset="0"/>
              </a:defRPr>
            </a:lvl9pPr>
          </a:lstStyle>
          <a:p>
            <a:pPr>
              <a:lnSpc>
                <a:spcPct val="100000"/>
              </a:lnSpc>
              <a:buFont typeface="Arial" charset="0"/>
              <a:buChar char="•"/>
            </a:pPr>
            <a:r>
              <a:rPr lang="fr-FR" altLang="fr-FR">
                <a:solidFill>
                  <a:schemeClr val="tx1"/>
                </a:solidFill>
              </a:rPr>
              <a:t>Décroissance de </a:t>
            </a:r>
            <a:r>
              <a:rPr lang="fr-FR" altLang="fr-FR">
                <a:solidFill>
                  <a:schemeClr val="tx1"/>
                </a:solidFill>
                <a:ea typeface="Arial" charset="0"/>
                <a:cs typeface="Arial" charset="0"/>
              </a:rPr>
              <a:t>π</a:t>
            </a:r>
            <a:r>
              <a:rPr lang="fr-FR" altLang="fr-FR" baseline="33000">
                <a:solidFill>
                  <a:schemeClr val="tx1"/>
                </a:solidFill>
                <a:ea typeface="Arial" charset="0"/>
                <a:cs typeface="Arial" charset="0"/>
              </a:rPr>
              <a:t>0</a:t>
            </a:r>
            <a:r>
              <a:rPr lang="fr-FR" altLang="fr-FR">
                <a:solidFill>
                  <a:schemeClr val="tx1"/>
                </a:solidFill>
              </a:rPr>
              <a:t> </a:t>
            </a:r>
          </a:p>
        </p:txBody>
      </p:sp>
      <p:pic>
        <p:nvPicPr>
          <p:cNvPr id="15396" name="Picture 36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08" t="24840" r="75169" b="65399"/>
          <a:stretch/>
        </p:blipFill>
        <p:spPr bwMode="auto">
          <a:xfrm>
            <a:off x="1253623" y="5192291"/>
            <a:ext cx="3281667" cy="11252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11508" t="24840" r="-18994" b="65399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18" name="Titr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smtClean="0"/>
              <a:t>Processus d’émission</a:t>
            </a:r>
          </a:p>
        </p:txBody>
      </p:sp>
    </p:spTree>
    <p:extLst>
      <p:ext uri="{BB962C8B-B14F-4D97-AF65-F5344CB8AC3E}">
        <p14:creationId xmlns:p14="http://schemas.microsoft.com/office/powerpoint/2010/main" val="178532521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Accélération des rayons cosmiques</a:t>
            </a:r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3085" y="5520870"/>
            <a:ext cx="2193275" cy="1059553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3185" y="2090963"/>
            <a:ext cx="4117418" cy="3554186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339" y="2081936"/>
            <a:ext cx="5660766" cy="3212229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1045028" y="1485900"/>
            <a:ext cx="4163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Accélération de Fermi </a:t>
            </a:r>
            <a:r>
              <a:rPr lang="fr-FR" smtClean="0"/>
              <a:t>du premier ordre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488980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Accélération des rayons cosmiques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1045028" y="1485900"/>
            <a:ext cx="4163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Accélération de Fermi du deuxième ordre</a:t>
            </a:r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2079" y="5079524"/>
            <a:ext cx="4241800" cy="1155700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1695"/>
          <a:stretch/>
        </p:blipFill>
        <p:spPr>
          <a:xfrm>
            <a:off x="1045028" y="3213656"/>
            <a:ext cx="1797051" cy="1498600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1816656"/>
            <a:ext cx="8064500" cy="1397000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926" r="-76"/>
          <a:stretch/>
        </p:blipFill>
        <p:spPr>
          <a:xfrm>
            <a:off x="2997201" y="3213656"/>
            <a:ext cx="800100" cy="149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8336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Exercice</a:t>
            </a:r>
          </a:p>
        </p:txBody>
      </p:sp>
      <p:sp>
        <p:nvSpPr>
          <p:cNvPr id="5" name="Rectangle 4"/>
          <p:cNvSpPr/>
          <p:nvPr/>
        </p:nvSpPr>
        <p:spPr>
          <a:xfrm>
            <a:off x="3864428" y="704740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dirty="0"/>
              <a:t>http://www.apc.univ-paris7.fr/~</a:t>
            </a:r>
            <a:r>
              <a:rPr lang="fr-FR" dirty="0" err="1"/>
              <a:t>parizot</a:t>
            </a:r>
            <a:r>
              <a:rPr lang="fr-FR" dirty="0"/>
              <a:t>/documents/parizot_CoursGoutelas2003.pdf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996043" y="1861457"/>
            <a:ext cx="6106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Démontrer la </a:t>
            </a:r>
            <a:r>
              <a:rPr lang="fr-FR" smtClean="0"/>
              <a:t>formule d’accélération de Fermi du premier ordre</a:t>
            </a:r>
            <a:endParaRPr lang="fr-FR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528" y="2891971"/>
            <a:ext cx="2628900" cy="1270000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870857" y="5306786"/>
            <a:ext cx="9584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Indice: Changer 2 fois de référentiel. Puis garder seulement les termes en V/c.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74416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smtClean="0"/>
              <a:t>Processus d’émission</a:t>
            </a:r>
          </a:p>
        </p:txBody>
      </p:sp>
      <p:pic>
        <p:nvPicPr>
          <p:cNvPr id="3" name="Picture 1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53" t="43622" r="59581" b="46240"/>
          <a:stretch/>
        </p:blipFill>
        <p:spPr bwMode="auto">
          <a:xfrm>
            <a:off x="2008413" y="2813330"/>
            <a:ext cx="3053444" cy="23250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34006" t="42659" r="-34126" b="46240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4" name="Rectangle 34"/>
          <p:cNvSpPr>
            <a:spLocks noChangeArrowheads="1"/>
          </p:cNvSpPr>
          <p:nvPr/>
        </p:nvSpPr>
        <p:spPr bwMode="auto">
          <a:xfrm>
            <a:off x="1164155" y="1690688"/>
            <a:ext cx="2560614" cy="3678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5000" rIns="90000" bIns="45000">
            <a:spAutoFit/>
          </a:bodyPr>
          <a:lstStyle>
            <a:lvl1pPr marL="285750" indent="-284163"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FFFFFF"/>
                </a:solidFill>
                <a:latin typeface="Arial" charset="0"/>
                <a:ea typeface="Source Han Sans CN Regular" charset="0"/>
                <a:cs typeface="Source Han Sans CN Regular" charset="0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FFFFFF"/>
                </a:solidFill>
                <a:latin typeface="Arial" charset="0"/>
                <a:ea typeface="Source Han Sans CN Regular" charset="0"/>
                <a:cs typeface="Source Han Sans CN Regular" charset="0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FFFFFF"/>
                </a:solidFill>
                <a:latin typeface="Arial" charset="0"/>
                <a:ea typeface="Source Han Sans CN Regular" charset="0"/>
                <a:cs typeface="Source Han Sans CN Regular" charset="0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FFFFFF"/>
                </a:solidFill>
                <a:latin typeface="Arial" charset="0"/>
                <a:ea typeface="Source Han Sans CN Regular" charset="0"/>
                <a:cs typeface="Source Han Sans CN Regular" charset="0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FFFFFF"/>
                </a:solidFill>
                <a:latin typeface="Arial" charset="0"/>
                <a:ea typeface="Source Han Sans CN Regular" charset="0"/>
                <a:cs typeface="Source Han Sans CN Regular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FFFFFF"/>
                </a:solidFill>
                <a:latin typeface="Arial" charset="0"/>
                <a:ea typeface="Source Han Sans CN Regular" charset="0"/>
                <a:cs typeface="Source Han Sans CN Regular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FFFFFF"/>
                </a:solidFill>
                <a:latin typeface="Arial" charset="0"/>
                <a:ea typeface="Source Han Sans CN Regular" charset="0"/>
                <a:cs typeface="Source Han Sans CN Regular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FFFFFF"/>
                </a:solidFill>
                <a:latin typeface="Arial" charset="0"/>
                <a:ea typeface="Source Han Sans CN Regular" charset="0"/>
                <a:cs typeface="Source Han Sans CN Regular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FFFFFF"/>
                </a:solidFill>
                <a:latin typeface="Arial" charset="0"/>
                <a:ea typeface="Source Han Sans CN Regular" charset="0"/>
                <a:cs typeface="Source Han Sans CN Regular" charset="0"/>
              </a:defRPr>
            </a:lvl9pPr>
          </a:lstStyle>
          <a:p>
            <a:pPr>
              <a:lnSpc>
                <a:spcPct val="100000"/>
              </a:lnSpc>
              <a:buFont typeface="Arial" charset="0"/>
              <a:buChar char="•"/>
            </a:pPr>
            <a:r>
              <a:rPr lang="fr-FR" altLang="fr-FR">
                <a:solidFill>
                  <a:schemeClr val="tx1"/>
                </a:solidFill>
              </a:rPr>
              <a:t>Décroissance de </a:t>
            </a:r>
            <a:r>
              <a:rPr lang="fr-FR" altLang="fr-FR">
                <a:solidFill>
                  <a:schemeClr val="tx1"/>
                </a:solidFill>
                <a:ea typeface="Arial" charset="0"/>
                <a:cs typeface="Arial" charset="0"/>
              </a:rPr>
              <a:t>π</a:t>
            </a:r>
            <a:r>
              <a:rPr lang="fr-FR" altLang="fr-FR" baseline="33000">
                <a:solidFill>
                  <a:schemeClr val="tx1"/>
                </a:solidFill>
                <a:ea typeface="Arial" charset="0"/>
                <a:cs typeface="Arial" charset="0"/>
              </a:rPr>
              <a:t>0</a:t>
            </a:r>
            <a:r>
              <a:rPr lang="fr-FR" altLang="fr-FR">
                <a:solidFill>
                  <a:schemeClr val="tx1"/>
                </a:solidFill>
              </a:rPr>
              <a:t> </a:t>
            </a:r>
          </a:p>
        </p:txBody>
      </p:sp>
      <p:pic>
        <p:nvPicPr>
          <p:cNvPr id="5" name="Picture 36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08" t="24840" r="75169" b="65399"/>
          <a:stretch/>
        </p:blipFill>
        <p:spPr bwMode="auto">
          <a:xfrm>
            <a:off x="6500625" y="2841872"/>
            <a:ext cx="5255945" cy="1898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11508" t="24840" r="-18994" b="65399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6" name="ZoneTexte 5"/>
          <p:cNvSpPr txBox="1"/>
          <p:nvPr/>
        </p:nvSpPr>
        <p:spPr>
          <a:xfrm>
            <a:off x="1164155" y="5891276"/>
            <a:ext cx="7685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Des protons vont se collisionner et produire </a:t>
            </a:r>
            <a:r>
              <a:rPr lang="fr-FR" dirty="0" smtClean="0"/>
              <a:t>de nombreuses nouvelles </a:t>
            </a:r>
            <a:r>
              <a:rPr lang="fr-FR" dirty="0" smtClean="0"/>
              <a:t>particules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841438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smtClean="0"/>
              <a:t>Processus d’émission</a:t>
            </a:r>
          </a:p>
        </p:txBody>
      </p:sp>
      <p:sp>
        <p:nvSpPr>
          <p:cNvPr id="3" name="Rectangle 8"/>
          <p:cNvSpPr>
            <a:spLocks noChangeArrowheads="1"/>
          </p:cNvSpPr>
          <p:nvPr/>
        </p:nvSpPr>
        <p:spPr bwMode="auto">
          <a:xfrm>
            <a:off x="838200" y="1450859"/>
            <a:ext cx="2214366" cy="3678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5000" rIns="90000" bIns="45000">
            <a:spAutoFit/>
          </a:bodyPr>
          <a:lstStyle>
            <a:lvl1pPr marL="285750" indent="-284163"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FFFFFF"/>
                </a:solidFill>
                <a:latin typeface="Arial" charset="0"/>
                <a:ea typeface="Source Han Sans CN Regular" charset="0"/>
                <a:cs typeface="Source Han Sans CN Regular" charset="0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FFFFFF"/>
                </a:solidFill>
                <a:latin typeface="Arial" charset="0"/>
                <a:ea typeface="Source Han Sans CN Regular" charset="0"/>
                <a:cs typeface="Source Han Sans CN Regular" charset="0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FFFFFF"/>
                </a:solidFill>
                <a:latin typeface="Arial" charset="0"/>
                <a:ea typeface="Source Han Sans CN Regular" charset="0"/>
                <a:cs typeface="Source Han Sans CN Regular" charset="0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FFFFFF"/>
                </a:solidFill>
                <a:latin typeface="Arial" charset="0"/>
                <a:ea typeface="Source Han Sans CN Regular" charset="0"/>
                <a:cs typeface="Source Han Sans CN Regular" charset="0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FFFFFF"/>
                </a:solidFill>
                <a:latin typeface="Arial" charset="0"/>
                <a:ea typeface="Source Han Sans CN Regular" charset="0"/>
                <a:cs typeface="Source Han Sans CN Regular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FFFFFF"/>
                </a:solidFill>
                <a:latin typeface="Arial" charset="0"/>
                <a:ea typeface="Source Han Sans CN Regular" charset="0"/>
                <a:cs typeface="Source Han Sans CN Regular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FFFFFF"/>
                </a:solidFill>
                <a:latin typeface="Arial" charset="0"/>
                <a:ea typeface="Source Han Sans CN Regular" charset="0"/>
                <a:cs typeface="Source Han Sans CN Regular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FFFFFF"/>
                </a:solidFill>
                <a:latin typeface="Arial" charset="0"/>
                <a:ea typeface="Source Han Sans CN Regular" charset="0"/>
                <a:cs typeface="Source Han Sans CN Regular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FFFFFF"/>
                </a:solidFill>
                <a:latin typeface="Arial" charset="0"/>
                <a:ea typeface="Source Han Sans CN Regular" charset="0"/>
                <a:cs typeface="Source Han Sans CN Regular" charset="0"/>
              </a:defRPr>
            </a:lvl9pPr>
          </a:lstStyle>
          <a:p>
            <a:pPr>
              <a:lnSpc>
                <a:spcPct val="100000"/>
              </a:lnSpc>
              <a:buFont typeface="Arial" charset="0"/>
              <a:buChar char="•"/>
            </a:pPr>
            <a:r>
              <a:rPr lang="fr-FR" altLang="fr-FR" dirty="0">
                <a:solidFill>
                  <a:schemeClr val="tx1"/>
                </a:solidFill>
              </a:rPr>
              <a:t>Compton inverse</a:t>
            </a:r>
          </a:p>
        </p:txBody>
      </p:sp>
      <p:pic>
        <p:nvPicPr>
          <p:cNvPr id="4" name="Picture 1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700040"/>
            <a:ext cx="5834783" cy="32389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5" name="ZoneTexte 4"/>
          <p:cNvSpPr txBox="1"/>
          <p:nvPr/>
        </p:nvSpPr>
        <p:spPr>
          <a:xfrm>
            <a:off x="1188334" y="3454631"/>
            <a:ext cx="49076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Photon va rentrer en contact avec un électron. L’électron va lui transmettre une partie de son énergie et le photon devient plus énergétique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794088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9"/>
          <p:cNvSpPr>
            <a:spLocks noChangeArrowheads="1"/>
          </p:cNvSpPr>
          <p:nvPr/>
        </p:nvSpPr>
        <p:spPr bwMode="auto">
          <a:xfrm>
            <a:off x="970581" y="1406100"/>
            <a:ext cx="5253659" cy="3678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5000" rIns="90000" bIns="45000">
            <a:spAutoFit/>
          </a:bodyPr>
          <a:lstStyle>
            <a:lvl1pPr marL="285750" indent="-284163"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FFFFFF"/>
                </a:solidFill>
                <a:latin typeface="Arial" charset="0"/>
                <a:ea typeface="Source Han Sans CN Regular" charset="0"/>
                <a:cs typeface="Source Han Sans CN Regular" charset="0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FFFFFF"/>
                </a:solidFill>
                <a:latin typeface="Arial" charset="0"/>
                <a:ea typeface="Source Han Sans CN Regular" charset="0"/>
                <a:cs typeface="Source Han Sans CN Regular" charset="0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FFFFFF"/>
                </a:solidFill>
                <a:latin typeface="Arial" charset="0"/>
                <a:ea typeface="Source Han Sans CN Regular" charset="0"/>
                <a:cs typeface="Source Han Sans CN Regular" charset="0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FFFFFF"/>
                </a:solidFill>
                <a:latin typeface="Arial" charset="0"/>
                <a:ea typeface="Source Han Sans CN Regular" charset="0"/>
                <a:cs typeface="Source Han Sans CN Regular" charset="0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FFFFFF"/>
                </a:solidFill>
                <a:latin typeface="Arial" charset="0"/>
                <a:ea typeface="Source Han Sans CN Regular" charset="0"/>
                <a:cs typeface="Source Han Sans CN Regular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FFFFFF"/>
                </a:solidFill>
                <a:latin typeface="Arial" charset="0"/>
                <a:ea typeface="Source Han Sans CN Regular" charset="0"/>
                <a:cs typeface="Source Han Sans CN Regular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FFFFFF"/>
                </a:solidFill>
                <a:latin typeface="Arial" charset="0"/>
                <a:ea typeface="Source Han Sans CN Regular" charset="0"/>
                <a:cs typeface="Source Han Sans CN Regular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FFFFFF"/>
                </a:solidFill>
                <a:latin typeface="Arial" charset="0"/>
                <a:ea typeface="Source Han Sans CN Regular" charset="0"/>
                <a:cs typeface="Source Han Sans CN Regular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FFFFFF"/>
                </a:solidFill>
                <a:latin typeface="Arial" charset="0"/>
                <a:ea typeface="Source Han Sans CN Regular" charset="0"/>
                <a:cs typeface="Source Han Sans CN Regular" charset="0"/>
              </a:defRPr>
            </a:lvl9pPr>
          </a:lstStyle>
          <a:p>
            <a:pPr>
              <a:lnSpc>
                <a:spcPct val="100000"/>
              </a:lnSpc>
              <a:buFont typeface="Arial" charset="0"/>
              <a:buChar char="•"/>
            </a:pPr>
            <a:r>
              <a:rPr lang="fr-FR" altLang="fr-FR" dirty="0" err="1" smtClean="0">
                <a:solidFill>
                  <a:schemeClr val="tx1"/>
                </a:solidFill>
              </a:rPr>
              <a:t>Bremsstrahlung</a:t>
            </a:r>
            <a:r>
              <a:rPr lang="fr-FR" altLang="fr-FR" dirty="0" smtClean="0">
                <a:solidFill>
                  <a:schemeClr val="tx1"/>
                </a:solidFill>
              </a:rPr>
              <a:t> (ou rayonnement de freinage) </a:t>
            </a:r>
            <a:endParaRPr lang="fr-FR" altLang="fr-FR" dirty="0">
              <a:solidFill>
                <a:schemeClr val="tx1"/>
              </a:solidFill>
            </a:endParaRPr>
          </a:p>
        </p:txBody>
      </p:sp>
      <p:pic>
        <p:nvPicPr>
          <p:cNvPr id="3" name="Picture 1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76" t="22877" r="58671" b="67745"/>
          <a:stretch/>
        </p:blipFill>
        <p:spPr bwMode="auto">
          <a:xfrm>
            <a:off x="6030686" y="1911424"/>
            <a:ext cx="5323114" cy="30296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30707" t="22134" r="-35757" b="64912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4" name="Titr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smtClean="0"/>
              <a:t>Processus d’émission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667473" y="3267690"/>
            <a:ext cx="53632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Une particule chargée qui bouge dans un champ électrique est ralentie. Cette perte d’énergie est émise sous forme de rayonnement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0611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"/>
          <p:cNvSpPr>
            <a:spLocks noChangeArrowheads="1"/>
          </p:cNvSpPr>
          <p:nvPr/>
        </p:nvSpPr>
        <p:spPr bwMode="auto">
          <a:xfrm>
            <a:off x="1383496" y="2532627"/>
            <a:ext cx="1637284" cy="3678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5000" rIns="90000" bIns="45000">
            <a:spAutoFit/>
          </a:bodyPr>
          <a:lstStyle>
            <a:lvl1pPr marL="285750" indent="-284163">
              <a:tabLst>
                <a:tab pos="449263" algn="l"/>
                <a:tab pos="898525" algn="l"/>
                <a:tab pos="1347788" algn="l"/>
              </a:tabLst>
              <a:defRPr>
                <a:solidFill>
                  <a:srgbClr val="FFFFFF"/>
                </a:solidFill>
                <a:latin typeface="Arial" charset="0"/>
                <a:ea typeface="Source Han Sans CN Regular" charset="0"/>
                <a:cs typeface="Source Han Sans CN Regular" charset="0"/>
              </a:defRPr>
            </a:lvl1pPr>
            <a:lvl2pPr>
              <a:tabLst>
                <a:tab pos="449263" algn="l"/>
                <a:tab pos="898525" algn="l"/>
                <a:tab pos="1347788" algn="l"/>
              </a:tabLst>
              <a:defRPr>
                <a:solidFill>
                  <a:srgbClr val="FFFFFF"/>
                </a:solidFill>
                <a:latin typeface="Arial" charset="0"/>
                <a:ea typeface="Source Han Sans CN Regular" charset="0"/>
                <a:cs typeface="Source Han Sans CN Regular" charset="0"/>
              </a:defRPr>
            </a:lvl2pPr>
            <a:lvl3pPr>
              <a:tabLst>
                <a:tab pos="449263" algn="l"/>
                <a:tab pos="898525" algn="l"/>
                <a:tab pos="1347788" algn="l"/>
              </a:tabLst>
              <a:defRPr>
                <a:solidFill>
                  <a:srgbClr val="FFFFFF"/>
                </a:solidFill>
                <a:latin typeface="Arial" charset="0"/>
                <a:ea typeface="Source Han Sans CN Regular" charset="0"/>
                <a:cs typeface="Source Han Sans CN Regular" charset="0"/>
              </a:defRPr>
            </a:lvl3pPr>
            <a:lvl4pPr>
              <a:tabLst>
                <a:tab pos="449263" algn="l"/>
                <a:tab pos="898525" algn="l"/>
                <a:tab pos="1347788" algn="l"/>
              </a:tabLst>
              <a:defRPr>
                <a:solidFill>
                  <a:srgbClr val="FFFFFF"/>
                </a:solidFill>
                <a:latin typeface="Arial" charset="0"/>
                <a:ea typeface="Source Han Sans CN Regular" charset="0"/>
                <a:cs typeface="Source Han Sans CN Regular" charset="0"/>
              </a:defRPr>
            </a:lvl4pPr>
            <a:lvl5pPr>
              <a:tabLst>
                <a:tab pos="449263" algn="l"/>
                <a:tab pos="898525" algn="l"/>
                <a:tab pos="1347788" algn="l"/>
              </a:tabLst>
              <a:defRPr>
                <a:solidFill>
                  <a:srgbClr val="FFFFFF"/>
                </a:solidFill>
                <a:latin typeface="Arial" charset="0"/>
                <a:ea typeface="Source Han Sans CN Regular" charset="0"/>
                <a:cs typeface="Source Han Sans CN Regular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  <a:tab pos="898525" algn="l"/>
                <a:tab pos="1347788" algn="l"/>
              </a:tabLst>
              <a:defRPr>
                <a:solidFill>
                  <a:srgbClr val="FFFFFF"/>
                </a:solidFill>
                <a:latin typeface="Arial" charset="0"/>
                <a:ea typeface="Source Han Sans CN Regular" charset="0"/>
                <a:cs typeface="Source Han Sans CN Regular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  <a:tab pos="898525" algn="l"/>
                <a:tab pos="1347788" algn="l"/>
              </a:tabLst>
              <a:defRPr>
                <a:solidFill>
                  <a:srgbClr val="FFFFFF"/>
                </a:solidFill>
                <a:latin typeface="Arial" charset="0"/>
                <a:ea typeface="Source Han Sans CN Regular" charset="0"/>
                <a:cs typeface="Source Han Sans CN Regular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  <a:tab pos="898525" algn="l"/>
                <a:tab pos="1347788" algn="l"/>
              </a:tabLst>
              <a:defRPr>
                <a:solidFill>
                  <a:srgbClr val="FFFFFF"/>
                </a:solidFill>
                <a:latin typeface="Arial" charset="0"/>
                <a:ea typeface="Source Han Sans CN Regular" charset="0"/>
                <a:cs typeface="Source Han Sans CN Regular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  <a:tab pos="898525" algn="l"/>
                <a:tab pos="1347788" algn="l"/>
              </a:tabLst>
              <a:defRPr>
                <a:solidFill>
                  <a:srgbClr val="FFFFFF"/>
                </a:solidFill>
                <a:latin typeface="Arial" charset="0"/>
                <a:ea typeface="Source Han Sans CN Regular" charset="0"/>
                <a:cs typeface="Source Han Sans CN Regular" charset="0"/>
              </a:defRPr>
            </a:lvl9pPr>
          </a:lstStyle>
          <a:p>
            <a:pPr>
              <a:lnSpc>
                <a:spcPct val="100000"/>
              </a:lnSpc>
              <a:buFont typeface="Arial" charset="0"/>
              <a:buChar char="•"/>
            </a:pPr>
            <a:r>
              <a:rPr lang="fr-FR" altLang="fr-FR">
                <a:solidFill>
                  <a:srgbClr val="000000"/>
                </a:solidFill>
              </a:rPr>
              <a:t>Synchroton</a:t>
            </a:r>
            <a:endParaRPr lang="fr-FR" altLang="fr-FR" dirty="0">
              <a:solidFill>
                <a:srgbClr val="000000"/>
              </a:solidFill>
            </a:endParaRPr>
          </a:p>
        </p:txBody>
      </p:sp>
      <p:pic>
        <p:nvPicPr>
          <p:cNvPr id="3" name="Picture 1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87" t="23965" r="72425" b="67746"/>
          <a:stretch/>
        </p:blipFill>
        <p:spPr bwMode="auto">
          <a:xfrm>
            <a:off x="6344167" y="2351314"/>
            <a:ext cx="5611038" cy="2155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17136" t="22455" r="-22189" b="66447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4" name="Titr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smtClean="0"/>
              <a:t>Processus d’émission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838200" y="2900505"/>
            <a:ext cx="56252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Une particule qui bouge dans un champs électromagnétique va voir sa trajectoire changer et émettre </a:t>
            </a:r>
            <a:r>
              <a:rPr lang="fr-FR" smtClean="0"/>
              <a:t>un rayonnement Synchrotron.</a:t>
            </a:r>
            <a:endParaRPr lang="fr-FR"/>
          </a:p>
        </p:txBody>
      </p:sp>
      <p:sp>
        <p:nvSpPr>
          <p:cNvPr id="6" name="Rectangle 9"/>
          <p:cNvSpPr>
            <a:spLocks noChangeArrowheads="1"/>
          </p:cNvSpPr>
          <p:nvPr/>
        </p:nvSpPr>
        <p:spPr bwMode="auto">
          <a:xfrm>
            <a:off x="970581" y="1406100"/>
            <a:ext cx="1714229" cy="3678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5000" rIns="90000" bIns="45000">
            <a:spAutoFit/>
          </a:bodyPr>
          <a:lstStyle>
            <a:lvl1pPr marL="285750" indent="-284163"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FFFFFF"/>
                </a:solidFill>
                <a:latin typeface="Arial" charset="0"/>
                <a:ea typeface="Source Han Sans CN Regular" charset="0"/>
                <a:cs typeface="Source Han Sans CN Regular" charset="0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FFFFFF"/>
                </a:solidFill>
                <a:latin typeface="Arial" charset="0"/>
                <a:ea typeface="Source Han Sans CN Regular" charset="0"/>
                <a:cs typeface="Source Han Sans CN Regular" charset="0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FFFFFF"/>
                </a:solidFill>
                <a:latin typeface="Arial" charset="0"/>
                <a:ea typeface="Source Han Sans CN Regular" charset="0"/>
                <a:cs typeface="Source Han Sans CN Regular" charset="0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FFFFFF"/>
                </a:solidFill>
                <a:latin typeface="Arial" charset="0"/>
                <a:ea typeface="Source Han Sans CN Regular" charset="0"/>
                <a:cs typeface="Source Han Sans CN Regular" charset="0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FFFFFF"/>
                </a:solidFill>
                <a:latin typeface="Arial" charset="0"/>
                <a:ea typeface="Source Han Sans CN Regular" charset="0"/>
                <a:cs typeface="Source Han Sans CN Regular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FFFFFF"/>
                </a:solidFill>
                <a:latin typeface="Arial" charset="0"/>
                <a:ea typeface="Source Han Sans CN Regular" charset="0"/>
                <a:cs typeface="Source Han Sans CN Regular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FFFFFF"/>
                </a:solidFill>
                <a:latin typeface="Arial" charset="0"/>
                <a:ea typeface="Source Han Sans CN Regular" charset="0"/>
                <a:cs typeface="Source Han Sans CN Regular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FFFFFF"/>
                </a:solidFill>
                <a:latin typeface="Arial" charset="0"/>
                <a:ea typeface="Source Han Sans CN Regular" charset="0"/>
                <a:cs typeface="Source Han Sans CN Regular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FFFFFF"/>
                </a:solidFill>
                <a:latin typeface="Arial" charset="0"/>
                <a:ea typeface="Source Han Sans CN Regular" charset="0"/>
                <a:cs typeface="Source Han Sans CN Regular" charset="0"/>
              </a:defRPr>
            </a:lvl9pPr>
          </a:lstStyle>
          <a:p>
            <a:pPr>
              <a:lnSpc>
                <a:spcPct val="100000"/>
              </a:lnSpc>
              <a:buFont typeface="Arial" charset="0"/>
              <a:buChar char="•"/>
            </a:pPr>
            <a:r>
              <a:rPr lang="fr-FR" altLang="fr-FR" dirty="0" smtClean="0">
                <a:solidFill>
                  <a:schemeClr val="tx1"/>
                </a:solidFill>
              </a:rPr>
              <a:t>Synchrotron</a:t>
            </a:r>
            <a:endParaRPr lang="fr-FR" altLang="fr-F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8291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Sources émettrices de rayonnements gamma</a:t>
            </a:r>
            <a:endParaRPr lang="fr-FR" dirty="0"/>
          </a:p>
        </p:txBody>
      </p:sp>
      <p:sp>
        <p:nvSpPr>
          <p:cNvPr id="3" name="ZoneTexte 2"/>
          <p:cNvSpPr txBox="1"/>
          <p:nvPr/>
        </p:nvSpPr>
        <p:spPr>
          <a:xfrm>
            <a:off x="689317" y="1873568"/>
            <a:ext cx="22367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Sources galactiques</a:t>
            </a:r>
            <a:endParaRPr lang="fr-FR" dirty="0"/>
          </a:p>
        </p:txBody>
      </p:sp>
      <p:sp>
        <p:nvSpPr>
          <p:cNvPr id="4" name="ZoneTexte 3"/>
          <p:cNvSpPr txBox="1"/>
          <p:nvPr/>
        </p:nvSpPr>
        <p:spPr>
          <a:xfrm>
            <a:off x="6096000" y="1809366"/>
            <a:ext cx="3603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Sources </a:t>
            </a:r>
            <a:r>
              <a:rPr lang="fr-FR" dirty="0" err="1" smtClean="0"/>
              <a:t>extra-galactiques</a:t>
            </a:r>
            <a:endParaRPr lang="fr-FR" dirty="0"/>
          </a:p>
        </p:txBody>
      </p:sp>
      <p:sp>
        <p:nvSpPr>
          <p:cNvPr id="5" name="ZoneTexte 4"/>
          <p:cNvSpPr txBox="1"/>
          <p:nvPr/>
        </p:nvSpPr>
        <p:spPr>
          <a:xfrm>
            <a:off x="574430" y="2682195"/>
            <a:ext cx="5283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fr-FR" b="1" dirty="0"/>
              <a:t>R</a:t>
            </a:r>
            <a:r>
              <a:rPr lang="fr-FR" b="1" dirty="0" smtClean="0"/>
              <a:t>estes de </a:t>
            </a:r>
            <a:r>
              <a:rPr lang="fr-FR" b="1" dirty="0" err="1" smtClean="0"/>
              <a:t>supenovae</a:t>
            </a:r>
            <a:endParaRPr lang="fr-FR" b="1" dirty="0"/>
          </a:p>
        </p:txBody>
      </p:sp>
      <p:sp>
        <p:nvSpPr>
          <p:cNvPr id="6" name="ZoneTexte 5"/>
          <p:cNvSpPr txBox="1"/>
          <p:nvPr/>
        </p:nvSpPr>
        <p:spPr>
          <a:xfrm>
            <a:off x="6330461" y="2480484"/>
            <a:ext cx="5283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fr-FR" b="1" smtClean="0"/>
              <a:t>Sursaut gamma</a:t>
            </a:r>
            <a:endParaRPr lang="fr-FR" b="1" dirty="0"/>
          </a:p>
        </p:txBody>
      </p:sp>
      <p:sp>
        <p:nvSpPr>
          <p:cNvPr id="7" name="ZoneTexte 6"/>
          <p:cNvSpPr txBox="1"/>
          <p:nvPr/>
        </p:nvSpPr>
        <p:spPr>
          <a:xfrm>
            <a:off x="6330461" y="3034482"/>
            <a:ext cx="5283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fr-FR" b="1" dirty="0" smtClean="0"/>
              <a:t>Noyaux actifs de galaxie</a:t>
            </a:r>
            <a:endParaRPr lang="fr-FR" b="1" dirty="0"/>
          </a:p>
        </p:txBody>
      </p:sp>
      <p:sp>
        <p:nvSpPr>
          <p:cNvPr id="8" name="ZoneTexte 7"/>
          <p:cNvSpPr txBox="1"/>
          <p:nvPr/>
        </p:nvSpPr>
        <p:spPr>
          <a:xfrm>
            <a:off x="574429" y="3217362"/>
            <a:ext cx="2519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fr-FR" b="1" dirty="0" smtClean="0"/>
              <a:t>Pulsar</a:t>
            </a:r>
            <a:endParaRPr lang="fr-FR" b="1" dirty="0"/>
          </a:p>
        </p:txBody>
      </p:sp>
      <p:sp>
        <p:nvSpPr>
          <p:cNvPr id="9" name="ZoneTexte 8"/>
          <p:cNvSpPr txBox="1"/>
          <p:nvPr/>
        </p:nvSpPr>
        <p:spPr>
          <a:xfrm>
            <a:off x="689316" y="3769574"/>
            <a:ext cx="2519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fr-FR" dirty="0" smtClean="0"/>
              <a:t>Emission diffuse</a:t>
            </a:r>
            <a:endParaRPr lang="fr-FR" dirty="0"/>
          </a:p>
        </p:txBody>
      </p:sp>
      <p:sp>
        <p:nvSpPr>
          <p:cNvPr id="10" name="ZoneTexte 9"/>
          <p:cNvSpPr txBox="1"/>
          <p:nvPr/>
        </p:nvSpPr>
        <p:spPr>
          <a:xfrm>
            <a:off x="689317" y="4184114"/>
            <a:ext cx="17186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smtClean="0"/>
              <a:t>…</a:t>
            </a:r>
            <a:endParaRPr lang="fr-FR" dirty="0"/>
          </a:p>
        </p:txBody>
      </p:sp>
      <p:sp>
        <p:nvSpPr>
          <p:cNvPr id="11" name="ZoneTexte 10"/>
          <p:cNvSpPr txBox="1"/>
          <p:nvPr/>
        </p:nvSpPr>
        <p:spPr>
          <a:xfrm>
            <a:off x="6873868" y="4138906"/>
            <a:ext cx="17186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smtClean="0"/>
              <a:t>…</a:t>
            </a:r>
            <a:endParaRPr lang="fr-FR" dirty="0"/>
          </a:p>
        </p:txBody>
      </p:sp>
      <p:cxnSp>
        <p:nvCxnSpPr>
          <p:cNvPr id="13" name="Connecteur droit 12"/>
          <p:cNvCxnSpPr/>
          <p:nvPr/>
        </p:nvCxnSpPr>
        <p:spPr>
          <a:xfrm>
            <a:off x="689317" y="2435276"/>
            <a:ext cx="1017094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15"/>
          <p:cNvCxnSpPr/>
          <p:nvPr/>
        </p:nvCxnSpPr>
        <p:spPr>
          <a:xfrm flipV="1">
            <a:off x="5258972" y="1809366"/>
            <a:ext cx="0" cy="306463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ZoneTexte 18"/>
          <p:cNvSpPr txBox="1"/>
          <p:nvPr/>
        </p:nvSpPr>
        <p:spPr>
          <a:xfrm>
            <a:off x="6330460" y="3584908"/>
            <a:ext cx="2519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fr-FR" smtClean="0"/>
              <a:t>Matière noire ?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14453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restes de </a:t>
            </a:r>
            <a:r>
              <a:rPr lang="fr-FR" dirty="0" err="1" smtClean="0"/>
              <a:t>supernovae</a:t>
            </a:r>
            <a:endParaRPr lang="fr-FR" dirty="0"/>
          </a:p>
        </p:txBody>
      </p:sp>
      <p:sp>
        <p:nvSpPr>
          <p:cNvPr id="3" name="ZoneTexte 2"/>
          <p:cNvSpPr txBox="1"/>
          <p:nvPr/>
        </p:nvSpPr>
        <p:spPr>
          <a:xfrm>
            <a:off x="1148696" y="1885401"/>
            <a:ext cx="5676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fr-FR" dirty="0"/>
              <a:t> Dans notre galaxie</a:t>
            </a:r>
            <a:r>
              <a:rPr lang="fr-FR"/>
              <a:t>, </a:t>
            </a:r>
            <a:r>
              <a:rPr lang="fr-FR" smtClean="0"/>
              <a:t>≈ une </a:t>
            </a:r>
            <a:r>
              <a:rPr lang="fr-FR" dirty="0"/>
              <a:t>explosion tous les 30 ans.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838200" y="4019107"/>
            <a:ext cx="616675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fr-FR" dirty="0" smtClean="0"/>
              <a:t>Si </a:t>
            </a:r>
            <a:r>
              <a:rPr lang="fr-FR" dirty="0" err="1" smtClean="0"/>
              <a:t>M</a:t>
            </a:r>
            <a:r>
              <a:rPr lang="fr-FR" baseline="-25000" dirty="0" err="1" smtClean="0"/>
              <a:t>étoile</a:t>
            </a:r>
            <a:r>
              <a:rPr lang="fr-FR" dirty="0" smtClean="0"/>
              <a:t>&gt; </a:t>
            </a:r>
            <a:r>
              <a:rPr lang="fr-FR" dirty="0"/>
              <a:t>8 </a:t>
            </a:r>
            <a:r>
              <a:rPr lang="fr-FR" dirty="0" err="1" smtClean="0"/>
              <a:t>M</a:t>
            </a:r>
            <a:r>
              <a:rPr lang="fr-FR" baseline="-25000" dirty="0" err="1" smtClean="0"/>
              <a:t>solaire</a:t>
            </a:r>
            <a:r>
              <a:rPr lang="fr-FR" dirty="0" smtClean="0"/>
              <a:t>,  alors formation </a:t>
            </a:r>
            <a:r>
              <a:rPr lang="fr-FR" dirty="0"/>
              <a:t>d'une étoile à neutrons ou d'un trou noir. </a:t>
            </a:r>
            <a:endParaRPr lang="fr-FR" dirty="0" smtClean="0"/>
          </a:p>
          <a:p>
            <a:pPr marL="285750" indent="-285750">
              <a:buFont typeface="Arial" charset="0"/>
              <a:buChar char="•"/>
            </a:pPr>
            <a:r>
              <a:rPr lang="fr-FR" dirty="0" smtClean="0"/>
              <a:t>Dans </a:t>
            </a:r>
            <a:r>
              <a:rPr lang="fr-FR" dirty="0"/>
              <a:t>tous les cas, tout ou partie de la matière stellaire (éjecta) est projetée à très grande vitesse (quelques 10 000 km/s) dans le milieu interstellaire. </a:t>
            </a: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61" t="4472" r="9221" b="38060"/>
          <a:stretch/>
        </p:blipFill>
        <p:spPr>
          <a:xfrm>
            <a:off x="7739743" y="1381686"/>
            <a:ext cx="3965735" cy="3876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2157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sursauts gamma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6465" y="1872175"/>
            <a:ext cx="4845148" cy="4845148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1448972" y="2461846"/>
            <a:ext cx="444564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fr-FR" dirty="0" smtClean="0"/>
              <a:t>Processus encore mal connu</a:t>
            </a:r>
          </a:p>
          <a:p>
            <a:pPr marL="285750" indent="-285750">
              <a:buFont typeface="Arial" charset="0"/>
              <a:buChar char="•"/>
            </a:pPr>
            <a:r>
              <a:rPr lang="fr-FR" dirty="0" smtClean="0"/>
              <a:t>Flash très bref et intense de rayonnement à toutes les longueur d’onde</a:t>
            </a:r>
          </a:p>
          <a:p>
            <a:pPr marL="285750" indent="-285750">
              <a:buFont typeface="Arial" charset="0"/>
              <a:buChar char="•"/>
            </a:pPr>
            <a:r>
              <a:rPr lang="fr-FR" dirty="0" smtClean="0"/>
              <a:t>Emission de 10</a:t>
            </a:r>
            <a:r>
              <a:rPr lang="fr-FR" baseline="30000" dirty="0" smtClean="0"/>
              <a:t>53</a:t>
            </a:r>
            <a:r>
              <a:rPr lang="fr-FR" dirty="0" smtClean="0"/>
              <a:t> erg d’énergie (..x l’énergie libérée par le soleil en 1 an)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80860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Thèm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hèm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Bureau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3323</TotalTime>
  <Words>697</Words>
  <Application>Microsoft Macintosh PowerPoint</Application>
  <PresentationFormat>Grand écran</PresentationFormat>
  <Paragraphs>95</Paragraphs>
  <Slides>22</Slides>
  <Notes>4</Notes>
  <HiddenSlides>0</HiddenSlides>
  <MMClips>0</MMClips>
  <ScaleCrop>false</ScaleCrop>
  <HeadingPairs>
    <vt:vector size="6" baseType="variant">
      <vt:variant>
        <vt:lpstr>Polices utilisées</vt:lpstr>
      </vt:variant>
      <vt:variant>
        <vt:i4>13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22</vt:i4>
      </vt:variant>
    </vt:vector>
  </HeadingPairs>
  <TitlesOfParts>
    <vt:vector size="36" baseType="lpstr">
      <vt:lpstr>Calibri</vt:lpstr>
      <vt:lpstr>Calibri Light</vt:lpstr>
      <vt:lpstr>CMMI10</vt:lpstr>
      <vt:lpstr>CMR10</vt:lpstr>
      <vt:lpstr>CMR8</vt:lpstr>
      <vt:lpstr>CMSY10</vt:lpstr>
      <vt:lpstr>SFCC1095</vt:lpstr>
      <vt:lpstr>SFRM0800</vt:lpstr>
      <vt:lpstr>SFRM1095</vt:lpstr>
      <vt:lpstr>SFTI1095</vt:lpstr>
      <vt:lpstr>Source Han Sans CN Regular</vt:lpstr>
      <vt:lpstr>Times New Roman</vt:lpstr>
      <vt:lpstr>Arial</vt:lpstr>
      <vt:lpstr>Office Theme</vt:lpstr>
      <vt:lpstr>L’astronomie gamma et ses émissions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Sources émettrices de rayonnements gamma</vt:lpstr>
      <vt:lpstr>Les restes de supernovae</vt:lpstr>
      <vt:lpstr>Les sursauts gamma</vt:lpstr>
      <vt:lpstr>Les sursauts gamma</vt:lpstr>
      <vt:lpstr>Les sursauts gamma</vt:lpstr>
      <vt:lpstr>Les noyaux actifs de galaxies</vt:lpstr>
      <vt:lpstr>Les noyaux actifs de galaxies</vt:lpstr>
      <vt:lpstr>Les pulsars</vt:lpstr>
      <vt:lpstr>La matière noire</vt:lpstr>
      <vt:lpstr>Présentation PowerPoint</vt:lpstr>
      <vt:lpstr>Exercice</vt:lpstr>
      <vt:lpstr>Exercice</vt:lpstr>
      <vt:lpstr>Exercice</vt:lpstr>
      <vt:lpstr>Accélération des rayons cosmiques</vt:lpstr>
      <vt:lpstr>Accélération des rayons cosmiques</vt:lpstr>
      <vt:lpstr>Exercice</vt:lpstr>
    </vt:vector>
  </TitlesOfParts>
  <Company/>
  <LinksUpToDate>false</LinksUpToDate>
  <SharedDoc>false</SharedDoc>
  <HyperlinksChanged>false</HyperlinksChanged>
  <AppVersion>15.0038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L’astronomie gamma</dc:title>
  <dc:creator>Utilisateur de Microsoft Office</dc:creator>
  <cp:lastModifiedBy>Utilisateur de Microsoft Office</cp:lastModifiedBy>
  <cp:revision>144</cp:revision>
  <dcterms:created xsi:type="dcterms:W3CDTF">2018-03-29T17:34:52Z</dcterms:created>
  <dcterms:modified xsi:type="dcterms:W3CDTF">2019-03-26T15:33:15Z</dcterms:modified>
</cp:coreProperties>
</file>